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89" r:id="rId4"/>
    <p:sldId id="277" r:id="rId5"/>
    <p:sldId id="257" r:id="rId6"/>
    <p:sldId id="274" r:id="rId7"/>
    <p:sldId id="281" r:id="rId8"/>
    <p:sldId id="266" r:id="rId9"/>
    <p:sldId id="282" r:id="rId10"/>
    <p:sldId id="265" r:id="rId11"/>
    <p:sldId id="283" r:id="rId12"/>
    <p:sldId id="284" r:id="rId13"/>
    <p:sldId id="278" r:id="rId14"/>
    <p:sldId id="279" r:id="rId15"/>
    <p:sldId id="267" r:id="rId16"/>
    <p:sldId id="285" r:id="rId17"/>
    <p:sldId id="276" r:id="rId18"/>
    <p:sldId id="286" r:id="rId19"/>
    <p:sldId id="268" r:id="rId20"/>
    <p:sldId id="258" r:id="rId21"/>
    <p:sldId id="280" r:id="rId22"/>
    <p:sldId id="273" r:id="rId23"/>
    <p:sldId id="288" r:id="rId24"/>
    <p:sldId id="262" r:id="rId25"/>
    <p:sldId id="275" r:id="rId26"/>
    <p:sldId id="263" r:id="rId27"/>
    <p:sldId id="261" r:id="rId28"/>
    <p:sldId id="269"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2B0FAA-8909-4BFD-A105-2D4AC7C94347}" type="datetimeFigureOut">
              <a:rPr lang="en-GB" smtClean="0"/>
              <a:t>26/11/2019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96F05-29CC-462E-8E9A-587CA52F7C39}" type="slidenum">
              <a:rPr lang="en-GB" smtClean="0"/>
              <a:t>‹#›</a:t>
            </a:fld>
            <a:endParaRPr lang="en-GB"/>
          </a:p>
        </p:txBody>
      </p:sp>
    </p:spTree>
    <p:extLst>
      <p:ext uri="{BB962C8B-B14F-4D97-AF65-F5344CB8AC3E}">
        <p14:creationId xmlns:p14="http://schemas.microsoft.com/office/powerpoint/2010/main" val="3368264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Shout out ideas </a:t>
            </a:r>
            <a:endParaRPr lang="en-GB" dirty="0"/>
          </a:p>
        </p:txBody>
      </p:sp>
      <p:sp>
        <p:nvSpPr>
          <p:cNvPr id="4" name="Slide Number Placeholder 3"/>
          <p:cNvSpPr>
            <a:spLocks noGrp="1"/>
          </p:cNvSpPr>
          <p:nvPr>
            <p:ph type="sldNum" sz="quarter" idx="10"/>
          </p:nvPr>
        </p:nvSpPr>
        <p:spPr/>
        <p:txBody>
          <a:bodyPr/>
          <a:lstStyle/>
          <a:p>
            <a:fld id="{B0596F05-29CC-462E-8E9A-587CA52F7C39}" type="slidenum">
              <a:rPr lang="en-GB" smtClean="0"/>
              <a:t>18</a:t>
            </a:fld>
            <a:endParaRPr lang="en-GB"/>
          </a:p>
        </p:txBody>
      </p:sp>
    </p:spTree>
    <p:extLst>
      <p:ext uri="{BB962C8B-B14F-4D97-AF65-F5344CB8AC3E}">
        <p14:creationId xmlns:p14="http://schemas.microsoft.com/office/powerpoint/2010/main" val="263535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7713" indent="-287338">
              <a:defRPr>
                <a:solidFill>
                  <a:schemeClr val="tx1"/>
                </a:solidFill>
                <a:latin typeface="Trebuchet MS" pitchFamily="34" charset="0"/>
              </a:defRPr>
            </a:lvl2pPr>
            <a:lvl3pPr marL="1150938" indent="-230188">
              <a:defRPr>
                <a:solidFill>
                  <a:schemeClr val="tx1"/>
                </a:solidFill>
                <a:latin typeface="Trebuchet MS" pitchFamily="34" charset="0"/>
              </a:defRPr>
            </a:lvl3pPr>
            <a:lvl4pPr marL="1612900" indent="-230188">
              <a:defRPr>
                <a:solidFill>
                  <a:schemeClr val="tx1"/>
                </a:solidFill>
                <a:latin typeface="Trebuchet MS" pitchFamily="34" charset="0"/>
              </a:defRPr>
            </a:lvl4pPr>
            <a:lvl5pPr marL="2073275" indent="-230188">
              <a:defRPr>
                <a:solidFill>
                  <a:schemeClr val="tx1"/>
                </a:solidFill>
                <a:latin typeface="Trebuchet MS" pitchFamily="34" charset="0"/>
              </a:defRPr>
            </a:lvl5pPr>
            <a:lvl6pPr marL="2530475" indent="-230188" fontAlgn="base">
              <a:spcBef>
                <a:spcPct val="0"/>
              </a:spcBef>
              <a:spcAft>
                <a:spcPct val="0"/>
              </a:spcAft>
              <a:defRPr>
                <a:solidFill>
                  <a:schemeClr val="tx1"/>
                </a:solidFill>
                <a:latin typeface="Trebuchet MS" pitchFamily="34" charset="0"/>
              </a:defRPr>
            </a:lvl6pPr>
            <a:lvl7pPr marL="2987675" indent="-230188" fontAlgn="base">
              <a:spcBef>
                <a:spcPct val="0"/>
              </a:spcBef>
              <a:spcAft>
                <a:spcPct val="0"/>
              </a:spcAft>
              <a:defRPr>
                <a:solidFill>
                  <a:schemeClr val="tx1"/>
                </a:solidFill>
                <a:latin typeface="Trebuchet MS" pitchFamily="34" charset="0"/>
              </a:defRPr>
            </a:lvl7pPr>
            <a:lvl8pPr marL="3444875" indent="-230188" fontAlgn="base">
              <a:spcBef>
                <a:spcPct val="0"/>
              </a:spcBef>
              <a:spcAft>
                <a:spcPct val="0"/>
              </a:spcAft>
              <a:defRPr>
                <a:solidFill>
                  <a:schemeClr val="tx1"/>
                </a:solidFill>
                <a:latin typeface="Trebuchet MS" pitchFamily="34" charset="0"/>
              </a:defRPr>
            </a:lvl8pPr>
            <a:lvl9pPr marL="3902075" indent="-230188" fontAlgn="base">
              <a:spcBef>
                <a:spcPct val="0"/>
              </a:spcBef>
              <a:spcAft>
                <a:spcPct val="0"/>
              </a:spcAft>
              <a:defRPr>
                <a:solidFill>
                  <a:schemeClr val="tx1"/>
                </a:solidFill>
                <a:latin typeface="Trebuchet MS" pitchFamily="34" charset="0"/>
              </a:defRPr>
            </a:lvl9pPr>
          </a:lstStyle>
          <a:p>
            <a:pPr>
              <a:defRPr/>
            </a:pPr>
            <a:fld id="{D5D8D510-F46C-4E5F-8449-9224F6C98500}" type="slidenum">
              <a:rPr lang="en-GB" altLang="en-US" smtClean="0">
                <a:solidFill>
                  <a:prstClr val="black"/>
                </a:solidFill>
                <a:latin typeface="Arial" charset="0"/>
                <a:ea typeface="ＭＳ Ｐゴシック" pitchFamily="34" charset="-128"/>
              </a:rPr>
              <a:pPr>
                <a:defRPr/>
              </a:pPr>
              <a:t>27</a:t>
            </a:fld>
            <a:endParaRPr lang="en-GB" altLang="en-US" smtClean="0">
              <a:solidFill>
                <a:prstClr val="black"/>
              </a:solidFill>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B28DBE5-53D3-4EFE-8166-8F534C42415E}" type="datetimeFigureOut">
              <a:rPr lang="en-GB" smtClean="0"/>
              <a:t>26/11/2019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74FFB19A-E6CA-4494-8659-1694CD8D253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28DBE5-53D3-4EFE-8166-8F534C42415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28DBE5-53D3-4EFE-8166-8F534C42415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3269B743-0DFB-468D-8E49-8E11D980B026}" type="datetimeFigureOut">
              <a:rPr lang="en-GB"/>
              <a:pPr>
                <a:defRPr/>
              </a:pPr>
              <a:t>26/11/2019</a:t>
            </a:fld>
            <a:endParaRPr lang="en-GB"/>
          </a:p>
        </p:txBody>
      </p:sp>
      <p:sp>
        <p:nvSpPr>
          <p:cNvPr id="5" name="Footer Placeholder 18"/>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a:p>
        </p:txBody>
      </p:sp>
      <p:sp>
        <p:nvSpPr>
          <p:cNvPr id="6" name="Slide Number Placeholder 26"/>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EBB4F0AD-290B-4705-8C7A-4D629BC9DCF5}" type="slidenum">
              <a:rPr lang="en-GB"/>
              <a:pPr>
                <a:defRPr/>
              </a:pPr>
              <a:t>‹#›</a:t>
            </a:fld>
            <a:endParaRPr lang="en-GB"/>
          </a:p>
        </p:txBody>
      </p:sp>
    </p:spTree>
    <p:extLst>
      <p:ext uri="{BB962C8B-B14F-4D97-AF65-F5344CB8AC3E}">
        <p14:creationId xmlns:p14="http://schemas.microsoft.com/office/powerpoint/2010/main" val="25108763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5C8B124-592F-4968-94FA-504460628BD4}"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ED34097-734E-4AB7-9F4D-020185AB90A2}" type="slidenum">
              <a:rPr lang="en-GB"/>
              <a:pPr>
                <a:defRPr/>
              </a:pPr>
              <a:t>‹#›</a:t>
            </a:fld>
            <a:endParaRPr lang="en-GB"/>
          </a:p>
        </p:txBody>
      </p:sp>
    </p:spTree>
    <p:extLst>
      <p:ext uri="{BB962C8B-B14F-4D97-AF65-F5344CB8AC3E}">
        <p14:creationId xmlns:p14="http://schemas.microsoft.com/office/powerpoint/2010/main" val="557471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4F6063FE-CB25-4551-B0CA-F60CA98A0D11}"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solidFill>
                  <a:srgbClr val="DBF5F9">
                    <a:shade val="90000"/>
                  </a:srgbClr>
                </a:solidFill>
                <a:latin typeface="Trebuchet MS" pitchFamily="34" charset="0"/>
                <a:cs typeface="Arial" pitchFamily="34" charset="0"/>
              </a:defRPr>
            </a:lvl1pPr>
          </a:lstStyle>
          <a:p>
            <a:pPr>
              <a:defRPr/>
            </a:pPr>
            <a:fld id="{88D334B3-4F6F-4F14-892D-61335766590F}" type="slidenum">
              <a:rPr lang="en-GB"/>
              <a:pPr>
                <a:defRPr/>
              </a:pPr>
              <a:t>‹#›</a:t>
            </a:fld>
            <a:endParaRPr lang="en-GB"/>
          </a:p>
        </p:txBody>
      </p:sp>
    </p:spTree>
    <p:extLst>
      <p:ext uri="{BB962C8B-B14F-4D97-AF65-F5344CB8AC3E}">
        <p14:creationId xmlns:p14="http://schemas.microsoft.com/office/powerpoint/2010/main" val="415105852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F0151EE-DCBC-4040-A7B3-645FF43EF08B}" type="datetimeFigureOut">
              <a:rPr lang="en-GB"/>
              <a:pPr>
                <a:defRPr/>
              </a:pPr>
              <a:t>26/11/2019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C4E9C2D-E564-4423-9712-E9B76E39EBF7}" type="slidenum">
              <a:rPr lang="en-GB"/>
              <a:pPr>
                <a:defRPr/>
              </a:pPr>
              <a:t>‹#›</a:t>
            </a:fld>
            <a:endParaRPr lang="en-GB"/>
          </a:p>
        </p:txBody>
      </p:sp>
    </p:spTree>
    <p:extLst>
      <p:ext uri="{BB962C8B-B14F-4D97-AF65-F5344CB8AC3E}">
        <p14:creationId xmlns:p14="http://schemas.microsoft.com/office/powerpoint/2010/main" val="3795439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DF5A3E5B-7B09-4DB5-85A9-67FF138B5AEF}" type="datetimeFigureOut">
              <a:rPr lang="en-GB"/>
              <a:pPr>
                <a:defRPr/>
              </a:pPr>
              <a:t>26/11/2019</a:t>
            </a:fld>
            <a:endParaRPr lang="en-GB"/>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ABCB6FA-E99E-40F3-A743-61D8566D0512}" type="slidenum">
              <a:rPr lang="en-GB"/>
              <a:pPr>
                <a:defRPr/>
              </a:pPr>
              <a:t>‹#›</a:t>
            </a:fld>
            <a:endParaRPr lang="en-GB"/>
          </a:p>
        </p:txBody>
      </p:sp>
    </p:spTree>
    <p:extLst>
      <p:ext uri="{BB962C8B-B14F-4D97-AF65-F5344CB8AC3E}">
        <p14:creationId xmlns:p14="http://schemas.microsoft.com/office/powerpoint/2010/main" val="3613978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BEF490C3-9F94-43CD-A8AA-A1C0F4A70722}" type="datetimeFigureOut">
              <a:rPr lang="en-GB"/>
              <a:pPr>
                <a:defRPr/>
              </a:pPr>
              <a:t>26/11/2019</a:t>
            </a:fld>
            <a:endParaRPr lang="en-GB"/>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CC457A8-4DED-4408-A5F1-94246DB2490E}" type="slidenum">
              <a:rPr lang="en-GB"/>
              <a:pPr>
                <a:defRPr/>
              </a:pPr>
              <a:t>‹#›</a:t>
            </a:fld>
            <a:endParaRPr lang="en-GB"/>
          </a:p>
        </p:txBody>
      </p:sp>
    </p:spTree>
    <p:extLst>
      <p:ext uri="{BB962C8B-B14F-4D97-AF65-F5344CB8AC3E}">
        <p14:creationId xmlns:p14="http://schemas.microsoft.com/office/powerpoint/2010/main" val="36000340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BC94069-4962-4D47-B46C-722B74C0FDF4}" type="datetimeFigureOut">
              <a:rPr lang="en-GB"/>
              <a:pPr>
                <a:defRPr/>
              </a:pPr>
              <a:t>26/11/2019</a:t>
            </a:fld>
            <a:endParaRPr lang="en-GB"/>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7C07C027-182F-4DB9-943F-5682325F0BBA}" type="slidenum">
              <a:rPr lang="en-GB"/>
              <a:pPr>
                <a:defRPr/>
              </a:pPr>
              <a:t>‹#›</a:t>
            </a:fld>
            <a:endParaRPr lang="en-GB"/>
          </a:p>
        </p:txBody>
      </p:sp>
    </p:spTree>
    <p:extLst>
      <p:ext uri="{BB962C8B-B14F-4D97-AF65-F5344CB8AC3E}">
        <p14:creationId xmlns:p14="http://schemas.microsoft.com/office/powerpoint/2010/main" val="118216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9BFD1DC0-314E-4DD7-A5EB-A348AC113F31}" type="datetimeFigureOut">
              <a:rPr lang="en-GB"/>
              <a:pPr>
                <a:defRPr/>
              </a:pPr>
              <a:t>26/11/2019</a:t>
            </a:fld>
            <a:endParaRPr lang="en-GB"/>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93FE640-F538-4865-8D79-E8D2414286E0}" type="slidenum">
              <a:rPr lang="en-GB"/>
              <a:pPr>
                <a:defRPr/>
              </a:pPr>
              <a:t>‹#›</a:t>
            </a:fld>
            <a:endParaRPr lang="en-GB"/>
          </a:p>
        </p:txBody>
      </p:sp>
    </p:spTree>
    <p:extLst>
      <p:ext uri="{BB962C8B-B14F-4D97-AF65-F5344CB8AC3E}">
        <p14:creationId xmlns:p14="http://schemas.microsoft.com/office/powerpoint/2010/main" val="30533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B28DBE5-53D3-4EFE-8166-8F534C42415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66DB2FC0-17A0-4CD9-83A3-ABA46E90747E}" type="datetimeFigureOut">
              <a:rPr lang="en-GB"/>
              <a:pPr>
                <a:defRPr/>
              </a:pPr>
              <a:t>26/11/2019</a:t>
            </a:fld>
            <a:endParaRPr lang="en-GB"/>
          </a:p>
        </p:txBody>
      </p:sp>
      <p:sp>
        <p:nvSpPr>
          <p:cNvPr id="10" name="Footer Placeholder 5"/>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fontAlgn="base">
              <a:spcBef>
                <a:spcPct val="0"/>
              </a:spcBef>
              <a:spcAft>
                <a:spcPct val="0"/>
              </a:spcAft>
              <a:defRPr>
                <a:latin typeface="Trebuchet MS" pitchFamily="34" charset="0"/>
                <a:cs typeface="Arial" pitchFamily="34" charset="0"/>
              </a:defRPr>
            </a:lvl1pPr>
          </a:lstStyle>
          <a:p>
            <a:pPr>
              <a:defRPr/>
            </a:pPr>
            <a:fld id="{08179E6D-41CC-4435-B479-1510845007A2}" type="slidenum">
              <a:rPr lang="en-GB"/>
              <a:pPr>
                <a:defRPr/>
              </a:pPr>
              <a:t>‹#›</a:t>
            </a:fld>
            <a:endParaRPr lang="en-GB"/>
          </a:p>
        </p:txBody>
      </p:sp>
    </p:spTree>
    <p:extLst>
      <p:ext uri="{BB962C8B-B14F-4D97-AF65-F5344CB8AC3E}">
        <p14:creationId xmlns:p14="http://schemas.microsoft.com/office/powerpoint/2010/main" val="567964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40EC5DD2-FC80-41A3-A002-4476A87ED6C1}"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3444E0F9-420C-4311-A3A9-EC52A2F47BE8}" type="slidenum">
              <a:rPr lang="en-GB"/>
              <a:pPr>
                <a:defRPr/>
              </a:pPr>
              <a:t>‹#›</a:t>
            </a:fld>
            <a:endParaRPr lang="en-GB"/>
          </a:p>
        </p:txBody>
      </p:sp>
    </p:spTree>
    <p:extLst>
      <p:ext uri="{BB962C8B-B14F-4D97-AF65-F5344CB8AC3E}">
        <p14:creationId xmlns:p14="http://schemas.microsoft.com/office/powerpoint/2010/main" val="3615958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1B0DD29C-A117-4AE6-986F-F46E1FE172DB}" type="datetimeFigureOut">
              <a:rPr lang="en-GB"/>
              <a:pPr>
                <a:defRPr/>
              </a:pPr>
              <a:t>26/11/2019</a:t>
            </a:fld>
            <a:endParaRPr lang="en-GB"/>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Trebuchet MS" pitchFamily="34" charset="0"/>
                <a:cs typeface="Arial" pitchFamily="34" charset="0"/>
              </a:defRPr>
            </a:lvl1pPr>
          </a:lstStyle>
          <a:p>
            <a:pPr>
              <a:defRPr/>
            </a:pPr>
            <a:endParaRPr lang="en-GB"/>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Trebuchet MS" pitchFamily="34" charset="0"/>
                <a:cs typeface="Arial" pitchFamily="34" charset="0"/>
              </a:defRPr>
            </a:lvl1pPr>
          </a:lstStyle>
          <a:p>
            <a:pPr>
              <a:defRPr/>
            </a:pPr>
            <a:fld id="{2553CEE1-C248-4AB9-8B19-C9465EF47105}" type="slidenum">
              <a:rPr lang="en-GB"/>
              <a:pPr>
                <a:defRPr/>
              </a:pPr>
              <a:t>‹#›</a:t>
            </a:fld>
            <a:endParaRPr lang="en-GB"/>
          </a:p>
        </p:txBody>
      </p:sp>
    </p:spTree>
    <p:extLst>
      <p:ext uri="{BB962C8B-B14F-4D97-AF65-F5344CB8AC3E}">
        <p14:creationId xmlns:p14="http://schemas.microsoft.com/office/powerpoint/2010/main" val="186945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fld id="{223D6B9A-4EF2-49D0-94D1-E6E0A6F87C82}" type="datetimeFigureOut">
              <a:rPr lang="en-GB">
                <a:solidFill>
                  <a:srgbClr val="04617B">
                    <a:shade val="90000"/>
                  </a:srgbClr>
                </a:solidFill>
              </a:rPr>
              <a:pPr>
                <a:defRPr/>
              </a:pPr>
              <a:t>26/11/2019</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923F4F6-2029-4B41-8A65-D5CA71CE91E5}"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826583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FB067B6-B757-462E-81AC-77394968DE22}" type="datetimeFigureOut">
              <a:rPr lang="en-GB">
                <a:solidFill>
                  <a:srgbClr val="04617B">
                    <a:shade val="90000"/>
                  </a:srgbClr>
                </a:solidFill>
              </a:rPr>
              <a:pPr>
                <a:defRPr/>
              </a:pPr>
              <a:t>26/11/2019</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D8D740AD-6A53-403F-9F7F-F049F092390F}"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7063479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fld id="{F1658D5C-8146-4CB8-B515-408D293A289C}" type="datetimeFigureOut">
              <a:rPr lang="en-GB">
                <a:solidFill>
                  <a:srgbClr val="04617B">
                    <a:shade val="90000"/>
                  </a:srgbClr>
                </a:solidFill>
              </a:rPr>
              <a:pPr>
                <a:defRPr/>
              </a:pPr>
              <a:t>26/11/2019</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AA587424-07A4-4A75-AF76-38BCDA1A63F8}"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956104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D5A1A42-B5D0-4550-BA09-71712A063C82}" type="datetimeFigureOut">
              <a:rPr lang="en-GB">
                <a:solidFill>
                  <a:srgbClr val="04617B">
                    <a:shade val="90000"/>
                  </a:srgbClr>
                </a:solidFill>
              </a:rPr>
              <a:pPr>
                <a:defRPr/>
              </a:pPr>
              <a:t>26/11/2019</a:t>
            </a:fld>
            <a:endParaRPr lang="en-GB">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C284C1EA-C0D4-4AFC-A482-0C9AC7B36147}"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81497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9E636C52-2E1E-4327-A68A-70499494DB7D}" type="datetimeFigureOut">
              <a:rPr lang="en-GB">
                <a:solidFill>
                  <a:srgbClr val="04617B">
                    <a:shade val="90000"/>
                  </a:srgbClr>
                </a:solidFill>
              </a:rPr>
              <a:pPr>
                <a:defRPr/>
              </a:pPr>
              <a:t>26/11/2019</a:t>
            </a:fld>
            <a:endParaRPr lang="en-GB">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65B696C0-F5F3-445F-9958-265D3CE3093E}"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923180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D95D2CE-6D6E-46B1-A1D4-C92C62047315}" type="datetimeFigureOut">
              <a:rPr lang="en-GB">
                <a:solidFill>
                  <a:srgbClr val="04617B">
                    <a:shade val="90000"/>
                  </a:srgbClr>
                </a:solidFill>
              </a:rPr>
              <a:pPr>
                <a:defRPr/>
              </a:pPr>
              <a:t>26/11/2019</a:t>
            </a:fld>
            <a:endParaRPr lang="en-GB">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E7A9988F-952C-4789-9CDA-21BBE6B9B059}"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8551669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75A61FB-275E-441D-8A50-29C7A5E1AC2E}" type="datetimeFigureOut">
              <a:rPr lang="en-GB">
                <a:solidFill>
                  <a:srgbClr val="04617B">
                    <a:shade val="90000"/>
                  </a:srgbClr>
                </a:solidFill>
              </a:rPr>
              <a:pPr>
                <a:defRPr/>
              </a:pPr>
              <a:t>26/11/2019</a:t>
            </a:fld>
            <a:endParaRPr lang="en-GB">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F8AD5E17-3814-43E5-A02E-F4CC0BE5BBA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82616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28DBE5-53D3-4EFE-8166-8F534C42415E}" type="datetimeFigureOut">
              <a:rPr lang="en-GB" smtClean="0"/>
              <a:t>26/11/2019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FFB19A-E6CA-4494-8659-1694CD8D2531}"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D14D6BC-2952-4C26-86B0-BDF9392811C5}" type="datetimeFigureOut">
              <a:rPr lang="en-GB">
                <a:solidFill>
                  <a:srgbClr val="04617B">
                    <a:shade val="90000"/>
                  </a:srgbClr>
                </a:solidFill>
              </a:rPr>
              <a:pPr>
                <a:defRPr/>
              </a:pPr>
              <a:t>26/11/2019</a:t>
            </a:fld>
            <a:endParaRPr lang="en-GB">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8450932-487B-42D7-A07D-8383DB3FC597}"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2180089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1F3700A-3D39-4876-BDED-26BA08D3B9A8}" type="datetimeFigureOut">
              <a:rPr lang="en-GB">
                <a:solidFill>
                  <a:srgbClr val="04617B">
                    <a:shade val="90000"/>
                  </a:srgbClr>
                </a:solidFill>
              </a:rPr>
              <a:pPr>
                <a:defRPr/>
              </a:pPr>
              <a:t>26/11/2019</a:t>
            </a:fld>
            <a:endParaRPr lang="en-GB">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F7F19B8-B4A8-4033-A005-F5E518BD5B3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0017230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641709B-8733-47D5-9FD2-A904BCE69D3E}" type="datetimeFigureOut">
              <a:rPr lang="en-GB">
                <a:solidFill>
                  <a:srgbClr val="04617B">
                    <a:shade val="90000"/>
                  </a:srgbClr>
                </a:solidFill>
              </a:rPr>
              <a:pPr>
                <a:defRPr/>
              </a:pPr>
              <a:t>26/11/2019</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6B56C6AC-2910-4B12-A95E-F79CAE5C2F24}"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4498048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9E41B8D-E424-4F6A-855F-D5FA8FF60574}" type="datetimeFigureOut">
              <a:rPr lang="en-GB">
                <a:solidFill>
                  <a:srgbClr val="04617B">
                    <a:shade val="90000"/>
                  </a:srgbClr>
                </a:solidFill>
              </a:rPr>
              <a:pPr>
                <a:defRPr/>
              </a:pPr>
              <a:t>26/11/2019</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31D0FD6D-5151-407B-9864-5034AA9F994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8658300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9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4617B">
                  <a:shade val="90000"/>
                </a:srgb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4617B">
                  <a:shade val="90000"/>
                </a:srgbClr>
              </a:solidFill>
            </a:endParaRPr>
          </a:p>
        </p:txBody>
      </p:sp>
    </p:spTree>
    <p:extLst>
      <p:ext uri="{BB962C8B-B14F-4D97-AF65-F5344CB8AC3E}">
        <p14:creationId xmlns:p14="http://schemas.microsoft.com/office/powerpoint/2010/main" val="3597906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28DBE5-53D3-4EFE-8166-8F534C42415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AB28DBE5-53D3-4EFE-8166-8F534C42415E}" type="datetimeFigureOut">
              <a:rPr lang="en-GB" smtClean="0"/>
              <a:t>26/11/2019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B28DBE5-53D3-4EFE-8166-8F534C42415E}" type="datetimeFigureOut">
              <a:rPr lang="en-GB" smtClean="0"/>
              <a:t>26/11/2019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28DBE5-53D3-4EFE-8166-8F534C42415E}" type="datetimeFigureOut">
              <a:rPr lang="en-GB" smtClean="0"/>
              <a:t>26/11/2019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AB28DBE5-53D3-4EFE-8166-8F534C42415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FFB19A-E6CA-4494-8659-1694CD8D2531}"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B28DBE5-53D3-4EFE-8166-8F534C42415E}" type="datetimeFigureOut">
              <a:rPr lang="en-GB" smtClean="0"/>
              <a:t>26/11/2019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74FFB19A-E6CA-4494-8659-1694CD8D2531}" type="slidenum">
              <a:rPr lang="en-GB" smtClean="0"/>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B28DBE5-53D3-4EFE-8166-8F534C42415E}" type="datetimeFigureOut">
              <a:rPr lang="en-GB" smtClean="0"/>
              <a:t>26/11/2019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FFB19A-E6CA-4494-8659-1694CD8D2531}" type="slidenum">
              <a:rPr lang="en-GB" smtClean="0"/>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2052"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2053"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rgbClr val="04617B">
                    <a:shade val="90000"/>
                  </a:srgbClr>
                </a:solidFill>
                <a:latin typeface="Constantia"/>
                <a:cs typeface="+mn-cs"/>
              </a:defRPr>
            </a:lvl1pPr>
          </a:lstStyle>
          <a:p>
            <a:pPr>
              <a:defRPr/>
            </a:pPr>
            <a:fld id="{1328380B-209A-4D67-8E99-7708345F1A3D}" type="datetimeFigureOut">
              <a:rPr lang="en-GB"/>
              <a:pPr>
                <a:defRPr/>
              </a:pPr>
              <a:t>26/11/2019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rgbClr val="04617B">
                    <a:shade val="90000"/>
                  </a:srgbClr>
                </a:solidFill>
                <a:latin typeface="Constantia"/>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rgbClr val="04617B">
                    <a:shade val="90000"/>
                  </a:srgbClr>
                </a:solidFill>
                <a:latin typeface="Constantia"/>
                <a:cs typeface="+mn-cs"/>
              </a:defRPr>
            </a:lvl1pPr>
          </a:lstStyle>
          <a:p>
            <a:pPr>
              <a:defRPr/>
            </a:pPr>
            <a:fld id="{84048C43-C142-4061-B9A9-D38CAAB9E1DB}" type="slidenum">
              <a:rPr lang="en-GB"/>
              <a:pPr>
                <a:defRPr/>
              </a:pPr>
              <a:t>‹#›</a:t>
            </a:fld>
            <a:endParaRPr lang="en-GB"/>
          </a:p>
        </p:txBody>
      </p:sp>
      <p:grpSp>
        <p:nvGrpSpPr>
          <p:cNvPr id="2057"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solidFill>
                  <a:prstClr val="black"/>
                </a:solidFill>
                <a:cs typeface="Arial" pitchFamily="34" charset="0"/>
              </a:endParaRPr>
            </a:p>
          </p:txBody>
        </p:sp>
      </p:grpSp>
    </p:spTree>
    <p:extLst>
      <p:ext uri="{BB962C8B-B14F-4D97-AF65-F5344CB8AC3E}">
        <p14:creationId xmlns:p14="http://schemas.microsoft.com/office/powerpoint/2010/main" val="26249053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cs typeface="Arial" pitchFamily="34"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fontAlgn="base">
              <a:spcBef>
                <a:spcPct val="0"/>
              </a:spcBef>
              <a:spcAft>
                <a:spcPct val="0"/>
              </a:spcAft>
              <a:defRPr/>
            </a:pPr>
            <a:fld id="{23C23F21-5803-4E74-B5A8-AC2080A8E4F1}" type="datetimeFigureOut">
              <a:rPr lang="en-GB">
                <a:solidFill>
                  <a:srgbClr val="04617B">
                    <a:shade val="90000"/>
                  </a:srgbClr>
                </a:solidFill>
                <a:latin typeface="Trebuchet MS" pitchFamily="34" charset="0"/>
                <a:cs typeface="Arial" pitchFamily="34" charset="0"/>
              </a:rPr>
              <a:pPr fontAlgn="base">
                <a:spcBef>
                  <a:spcPct val="0"/>
                </a:spcBef>
                <a:spcAft>
                  <a:spcPct val="0"/>
                </a:spcAft>
                <a:defRPr/>
              </a:pPr>
              <a:t>26/11/2019</a:t>
            </a:fld>
            <a:endParaRPr lang="en-GB">
              <a:solidFill>
                <a:srgbClr val="04617B">
                  <a:shade val="90000"/>
                </a:srgbClr>
              </a:solidFill>
              <a:latin typeface="Trebuchet MS" pitchFamily="34" charset="0"/>
              <a:cs typeface="Arial" pitchFamily="34"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GB">
              <a:solidFill>
                <a:srgbClr val="04617B">
                  <a:shade val="90000"/>
                </a:srgbClr>
              </a:solidFill>
              <a:latin typeface="Trebuchet MS" pitchFamily="34" charset="0"/>
              <a:cs typeface="Arial" pitchFamily="34"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fontAlgn="base">
              <a:spcBef>
                <a:spcPct val="0"/>
              </a:spcBef>
              <a:spcAft>
                <a:spcPct val="0"/>
              </a:spcAft>
              <a:defRPr/>
            </a:pPr>
            <a:fld id="{9E642ACC-8B31-43F3-AF8D-27454FA56B4A}" type="slidenum">
              <a:rPr lang="en-GB">
                <a:solidFill>
                  <a:srgbClr val="04617B">
                    <a:shade val="90000"/>
                  </a:srgbClr>
                </a:solidFill>
                <a:latin typeface="Trebuchet MS" pitchFamily="34" charset="0"/>
                <a:cs typeface="Arial" pitchFamily="34" charset="0"/>
              </a:rPr>
              <a:pPr fontAlgn="base">
                <a:spcBef>
                  <a:spcPct val="0"/>
                </a:spcBef>
                <a:spcAft>
                  <a:spcPct val="0"/>
                </a:spcAft>
                <a:defRPr/>
              </a:pPr>
              <a:t>‹#›</a:t>
            </a:fld>
            <a:endParaRPr lang="en-GB">
              <a:solidFill>
                <a:srgbClr val="04617B">
                  <a:shade val="90000"/>
                </a:srgbClr>
              </a:solidFill>
              <a:latin typeface="Trebuchet MS" pitchFamily="34" charset="0"/>
              <a:cs typeface="Arial" pitchFamily="34"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rebuchet MS"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rebuchet MS" pitchFamily="34" charset="0"/>
                <a:cs typeface="Arial" pitchFamily="34" charset="0"/>
              </a:endParaRPr>
            </a:p>
          </p:txBody>
        </p:sp>
      </p:grpSp>
    </p:spTree>
    <p:extLst>
      <p:ext uri="{BB962C8B-B14F-4D97-AF65-F5344CB8AC3E}">
        <p14:creationId xmlns:p14="http://schemas.microsoft.com/office/powerpoint/2010/main" val="4044731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0000">
              <a:schemeClr val="accent1">
                <a:lumMod val="40000"/>
                <a:lumOff val="60000"/>
              </a:schemeClr>
            </a:gs>
            <a:gs pos="84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GB" dirty="0" smtClean="0">
                <a:solidFill>
                  <a:srgbClr val="FFFF00"/>
                </a:solidFill>
              </a:rPr>
              <a:t>Basic </a:t>
            </a:r>
            <a:r>
              <a:rPr lang="en-GB" smtClean="0">
                <a:solidFill>
                  <a:srgbClr val="FFFF00"/>
                </a:solidFill>
              </a:rPr>
              <a:t>Introduction to Financial </a:t>
            </a:r>
            <a:r>
              <a:rPr lang="en-GB" dirty="0" smtClean="0">
                <a:solidFill>
                  <a:srgbClr val="FFFF00"/>
                </a:solidFill>
              </a:rPr>
              <a:t>Abuse</a:t>
            </a:r>
            <a:endParaRPr lang="en-GB" dirty="0">
              <a:solidFill>
                <a:srgbClr val="FFFF00"/>
              </a:solidFill>
            </a:endParaRPr>
          </a:p>
        </p:txBody>
      </p:sp>
      <p:sp>
        <p:nvSpPr>
          <p:cNvPr id="16389" name="Subtitle 2"/>
          <p:cNvSpPr>
            <a:spLocks noGrp="1"/>
          </p:cNvSpPr>
          <p:nvPr>
            <p:ph type="subTitle" idx="1"/>
          </p:nvPr>
        </p:nvSpPr>
        <p:spPr>
          <a:xfrm>
            <a:off x="533400" y="3228975"/>
            <a:ext cx="7854950" cy="1752600"/>
          </a:xfrm>
        </p:spPr>
        <p:txBody>
          <a:bodyPr/>
          <a:lstStyle/>
          <a:p>
            <a:pPr marR="0"/>
            <a:r>
              <a:rPr lang="en-US" altLang="en-US" b="1" dirty="0">
                <a:solidFill>
                  <a:srgbClr val="0070C0"/>
                </a:solidFill>
                <a:latin typeface="Arial" pitchFamily="34" charset="0"/>
                <a:cs typeface="Arial" pitchFamily="34" charset="0"/>
              </a:rPr>
              <a:t>Khalida Crossley</a:t>
            </a:r>
          </a:p>
          <a:p>
            <a:pPr marR="0"/>
            <a:r>
              <a:rPr lang="en-US" altLang="en-US" b="1" dirty="0">
                <a:solidFill>
                  <a:srgbClr val="0070C0"/>
                </a:solidFill>
                <a:latin typeface="Arial" pitchFamily="34" charset="0"/>
                <a:cs typeface="Arial" pitchFamily="34" charset="0"/>
              </a:rPr>
              <a:t>Tenancy Support Officer</a:t>
            </a:r>
          </a:p>
          <a:p>
            <a:pPr marR="0"/>
            <a:r>
              <a:rPr lang="en-GB" altLang="en-US" b="1" dirty="0" smtClean="0">
                <a:solidFill>
                  <a:srgbClr val="0070C0"/>
                </a:solidFill>
                <a:latin typeface="Arial" pitchFamily="34" charset="0"/>
                <a:cs typeface="Arial" pitchFamily="34" charset="0"/>
              </a:rPr>
              <a:t> </a:t>
            </a:r>
          </a:p>
        </p:txBody>
      </p:sp>
    </p:spTree>
    <p:extLst>
      <p:ext uri="{BB962C8B-B14F-4D97-AF65-F5344CB8AC3E}">
        <p14:creationId xmlns:p14="http://schemas.microsoft.com/office/powerpoint/2010/main" val="82590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Types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5040560"/>
          </a:xfrm>
        </p:spPr>
        <p:txBody>
          <a:bodyPr>
            <a:normAutofit/>
          </a:bodyPr>
          <a:lstStyle/>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Misuse </a:t>
            </a:r>
            <a:r>
              <a:rPr lang="en-US" sz="2800" dirty="0">
                <a:latin typeface="Arial" panose="020B0604020202020204" pitchFamily="34" charset="0"/>
                <a:cs typeface="Arial" panose="020B0604020202020204" pitchFamily="34" charset="0"/>
              </a:rPr>
              <a:t>of bank debit card or post office </a:t>
            </a:r>
            <a:r>
              <a:rPr lang="en-US" sz="2800" dirty="0" smtClean="0">
                <a:latin typeface="Arial" panose="020B0604020202020204" pitchFamily="34" charset="0"/>
                <a:cs typeface="Arial" panose="020B0604020202020204" pitchFamily="34" charset="0"/>
              </a:rPr>
              <a:t>card</a:t>
            </a:r>
          </a:p>
          <a:p>
            <a:pPr marL="0" indent="0">
              <a:buNone/>
            </a:pP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Non-payment </a:t>
            </a:r>
            <a:r>
              <a:rPr lang="en-US" sz="2800" dirty="0">
                <a:latin typeface="Arial" panose="020B0604020202020204" pitchFamily="34" charset="0"/>
                <a:cs typeface="Arial" panose="020B0604020202020204" pitchFamily="34" charset="0"/>
              </a:rPr>
              <a:t>of social care fees</a:t>
            </a:r>
          </a:p>
          <a:p>
            <a:pPr>
              <a:buFont typeface="Courier New" panose="02070309020205020404" pitchFamily="49" charset="0"/>
              <a:buChar char="o"/>
            </a:pPr>
            <a:endParaRPr lang="en-US" sz="2900" dirty="0" smtClean="0">
              <a:latin typeface="Arial" panose="020B0604020202020204" pitchFamily="34" charset="0"/>
              <a:cs typeface="Arial" panose="020B0604020202020204" pitchFamily="34" charset="0"/>
            </a:endParaRPr>
          </a:p>
          <a:p>
            <a:endParaRPr lang="en-GB" dirty="0" smtClean="0"/>
          </a:p>
          <a:p>
            <a:pPr marL="0" indent="0" algn="ctr">
              <a:buNone/>
            </a:pPr>
            <a:r>
              <a:rPr lang="en-GB" sz="3600" dirty="0" smtClean="0">
                <a:latin typeface="Arial" panose="020B0604020202020204" pitchFamily="34" charset="0"/>
                <a:cs typeface="Arial" panose="020B0604020202020204" pitchFamily="34" charset="0"/>
              </a:rPr>
              <a:t>How many did you identify?</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8263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8229600" cy="1143000"/>
          </a:xfrm>
        </p:spPr>
        <p:txBody>
          <a:bodyPr>
            <a:normAutofit/>
          </a:bodyPr>
          <a:lstStyle/>
          <a:p>
            <a:r>
              <a:rPr lang="en-GB" sz="4000" b="1" dirty="0" smtClean="0">
                <a:solidFill>
                  <a:srgbClr val="0070C0"/>
                </a:solidFill>
                <a:latin typeface="Arial" panose="020B0604020202020204" pitchFamily="34" charset="0"/>
                <a:cs typeface="Arial" panose="020B0604020202020204" pitchFamily="34" charset="0"/>
              </a:rPr>
              <a:t>Prevalence</a:t>
            </a:r>
            <a:endParaRPr lang="en-GB" sz="40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sz="2800" dirty="0">
                <a:latin typeface="Arial" panose="020B0604020202020204" pitchFamily="34" charset="0"/>
                <a:cs typeface="Arial" panose="020B0604020202020204" pitchFamily="34" charset="0"/>
              </a:rPr>
              <a:t>In </a:t>
            </a:r>
            <a:r>
              <a:rPr lang="en-GB" sz="2800" dirty="0" smtClean="0">
                <a:latin typeface="Arial" panose="020B0604020202020204" pitchFamily="34" charset="0"/>
                <a:cs typeface="Arial" panose="020B0604020202020204" pitchFamily="34" charset="0"/>
              </a:rPr>
              <a:t>Rochdale:</a:t>
            </a:r>
          </a:p>
          <a:p>
            <a:pPr marL="0" indent="0">
              <a:buNone/>
            </a:pPr>
            <a:endParaRPr lang="en-GB" sz="2800" dirty="0" smtClean="0">
              <a:latin typeface="Arial" panose="020B0604020202020204" pitchFamily="34" charset="0"/>
              <a:cs typeface="Arial" panose="020B0604020202020204" pitchFamily="34" charset="0"/>
            </a:endParaRPr>
          </a:p>
          <a:p>
            <a:pPr>
              <a:lnSpc>
                <a:spcPct val="110000"/>
              </a:lnSpc>
            </a:pPr>
            <a:r>
              <a:rPr lang="en-GB" sz="2800" i="1" dirty="0" smtClean="0">
                <a:latin typeface="Arial" panose="020B0604020202020204" pitchFamily="34" charset="0"/>
                <a:cs typeface="Arial" panose="020B0604020202020204" pitchFamily="34" charset="0"/>
              </a:rPr>
              <a:t>220 </a:t>
            </a:r>
            <a:r>
              <a:rPr lang="en-GB" sz="2800" i="1" dirty="0">
                <a:latin typeface="Arial" panose="020B0604020202020204" pitchFamily="34" charset="0"/>
                <a:cs typeface="Arial" panose="020B0604020202020204" pitchFamily="34" charset="0"/>
              </a:rPr>
              <a:t>safeguarding referrals </a:t>
            </a:r>
            <a:r>
              <a:rPr lang="en-GB" sz="2800" i="1" dirty="0" smtClean="0">
                <a:latin typeface="Arial" panose="020B0604020202020204" pitchFamily="34" charset="0"/>
                <a:cs typeface="Arial" panose="020B0604020202020204" pitchFamily="34" charset="0"/>
              </a:rPr>
              <a:t>related </a:t>
            </a:r>
            <a:r>
              <a:rPr lang="en-GB" sz="2800" i="1" dirty="0">
                <a:latin typeface="Arial" panose="020B0604020202020204" pitchFamily="34" charset="0"/>
                <a:cs typeface="Arial" panose="020B0604020202020204" pitchFamily="34" charset="0"/>
              </a:rPr>
              <a:t>to financial abuse as at least part of the abuse along with other categories.  </a:t>
            </a:r>
            <a:endParaRPr lang="en-GB" sz="2800" i="1" dirty="0" smtClean="0">
              <a:latin typeface="Arial" panose="020B0604020202020204" pitchFamily="34" charset="0"/>
              <a:cs typeface="Arial" panose="020B0604020202020204" pitchFamily="34" charset="0"/>
            </a:endParaRPr>
          </a:p>
          <a:p>
            <a:pPr>
              <a:lnSpc>
                <a:spcPct val="110000"/>
              </a:lnSpc>
            </a:pPr>
            <a:endParaRPr lang="en-GB" sz="2800" i="1" dirty="0" smtClean="0">
              <a:latin typeface="Arial" panose="020B0604020202020204" pitchFamily="34" charset="0"/>
              <a:cs typeface="Arial" panose="020B0604020202020204" pitchFamily="34" charset="0"/>
            </a:endParaRPr>
          </a:p>
          <a:p>
            <a:pPr>
              <a:lnSpc>
                <a:spcPct val="110000"/>
              </a:lnSpc>
            </a:pPr>
            <a:r>
              <a:rPr lang="en-GB" sz="2800" i="1" dirty="0" smtClean="0">
                <a:latin typeface="Arial" panose="020B0604020202020204" pitchFamily="34" charset="0"/>
                <a:cs typeface="Arial" panose="020B0604020202020204" pitchFamily="34" charset="0"/>
              </a:rPr>
              <a:t>Of these 115 </a:t>
            </a:r>
            <a:r>
              <a:rPr lang="en-GB" sz="2800" i="1" dirty="0">
                <a:latin typeface="Arial" panose="020B0604020202020204" pitchFamily="34" charset="0"/>
                <a:cs typeface="Arial" panose="020B0604020202020204" pitchFamily="34" charset="0"/>
              </a:rPr>
              <a:t>were for only financial abuse </a:t>
            </a:r>
            <a:r>
              <a:rPr lang="en-GB" sz="2800" i="1" dirty="0" smtClean="0">
                <a:latin typeface="Arial" panose="020B0604020202020204" pitchFamily="34" charset="0"/>
                <a:cs typeface="Arial" panose="020B0604020202020204" pitchFamily="34" charset="0"/>
              </a:rPr>
              <a:t>out </a:t>
            </a:r>
            <a:r>
              <a:rPr lang="en-GB" sz="2800" i="1" dirty="0">
                <a:latin typeface="Arial" panose="020B0604020202020204" pitchFamily="34" charset="0"/>
                <a:cs typeface="Arial" panose="020B0604020202020204" pitchFamily="34" charset="0"/>
              </a:rPr>
              <a:t>of a total of 702 (2017-2018 data). </a:t>
            </a:r>
            <a:endParaRPr lang="en-GB" sz="2800" dirty="0">
              <a:latin typeface="Arial" panose="020B0604020202020204" pitchFamily="34" charset="0"/>
              <a:cs typeface="Arial" panose="020B0604020202020204" pitchFamily="34" charset="0"/>
            </a:endParaRPr>
          </a:p>
          <a:p>
            <a:pPr marL="0" indent="0">
              <a:buNone/>
            </a:pPr>
            <a:endParaRPr lang="en-GB" sz="2800" dirty="0" smtClean="0">
              <a:latin typeface="Arial" panose="020B0604020202020204" pitchFamily="34" charset="0"/>
              <a:cs typeface="Arial" panose="020B0604020202020204" pitchFamily="34" charset="0"/>
            </a:endParaRPr>
          </a:p>
          <a:p>
            <a:pPr marL="0" indent="0">
              <a:buNone/>
            </a:pPr>
            <a:r>
              <a:rPr lang="en-GB" sz="2800" i="1" dirty="0" smtClean="0">
                <a:latin typeface="Arial" panose="020B0604020202020204" pitchFamily="34" charset="0"/>
                <a:cs typeface="Arial" panose="020B0604020202020204" pitchFamily="34" charset="0"/>
              </a:rPr>
              <a:t>They are often the hardest cases to prove.</a:t>
            </a:r>
            <a:endParaRPr lang="en-GB"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078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smtClean="0">
                <a:solidFill>
                  <a:srgbClr val="0070C0"/>
                </a:solidFill>
                <a:latin typeface="Arial" panose="020B0604020202020204" pitchFamily="34" charset="0"/>
                <a:cs typeface="Arial" panose="020B0604020202020204" pitchFamily="34" charset="0"/>
              </a:rPr>
              <a:t>Indicators/signs of Financial Abuse</a:t>
            </a:r>
            <a:endParaRPr lang="en-GB" sz="40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buNone/>
            </a:pPr>
            <a:endParaRPr lang="en-GB" dirty="0"/>
          </a:p>
          <a:p>
            <a:pPr marL="0" indent="0" algn="ctr">
              <a:buNone/>
            </a:pPr>
            <a:r>
              <a:rPr lang="en-GB" sz="3200" b="1" dirty="0" smtClean="0">
                <a:latin typeface="Arial" panose="020B0604020202020204" pitchFamily="34" charset="0"/>
                <a:cs typeface="Arial" panose="020B0604020202020204" pitchFamily="34" charset="0"/>
              </a:rPr>
              <a:t>How many can you identify?</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1439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are the indicators?</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00808"/>
            <a:ext cx="8229600" cy="4824536"/>
          </a:xfrm>
        </p:spPr>
        <p:txBody>
          <a:bodyPr>
            <a:normAutofit/>
          </a:bodyPr>
          <a:lstStyle/>
          <a:p>
            <a:pPr>
              <a:buFont typeface="Courier New" panose="02070309020205020404" pitchFamily="49" charset="0"/>
              <a:buChar char="o"/>
            </a:pPr>
            <a:r>
              <a:rPr lang="en-US" sz="2800" dirty="0">
                <a:latin typeface="Arial" panose="020B0604020202020204" pitchFamily="34" charset="0"/>
                <a:cs typeface="Arial" panose="020B0604020202020204" pitchFamily="34" charset="0"/>
              </a:rPr>
              <a:t>Unexplained withdrawals from a person’s bank </a:t>
            </a:r>
            <a:r>
              <a:rPr lang="en-US" sz="2800" dirty="0" smtClean="0">
                <a:latin typeface="Arial" panose="020B0604020202020204" pitchFamily="34" charset="0"/>
                <a:cs typeface="Arial" panose="020B0604020202020204" pitchFamily="34" charset="0"/>
              </a:rPr>
              <a:t>account </a:t>
            </a:r>
          </a:p>
          <a:p>
            <a:pPr>
              <a:buFont typeface="Courier New" panose="02070309020205020404" pitchFamily="49" charset="0"/>
              <a:buChar char="o"/>
            </a:pPr>
            <a:r>
              <a:rPr lang="en-US" sz="2800" dirty="0" err="1" smtClean="0">
                <a:latin typeface="Arial" panose="020B0604020202020204" pitchFamily="34" charset="0"/>
                <a:cs typeface="Arial" panose="020B0604020202020204" pitchFamily="34" charset="0"/>
              </a:rPr>
              <a:t>Cheque</a:t>
            </a: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withdrawals to unknown businesses / </a:t>
            </a:r>
            <a:r>
              <a:rPr lang="en-US" sz="2800" dirty="0" smtClean="0">
                <a:latin typeface="Arial" panose="020B0604020202020204" pitchFamily="34" charset="0"/>
                <a:cs typeface="Arial" panose="020B0604020202020204" pitchFamily="34" charset="0"/>
              </a:rPr>
              <a:t>persons  </a:t>
            </a: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An </a:t>
            </a:r>
            <a:r>
              <a:rPr lang="en-US" sz="2800" dirty="0">
                <a:latin typeface="Arial" panose="020B0604020202020204" pitchFamily="34" charset="0"/>
                <a:cs typeface="Arial" panose="020B0604020202020204" pitchFamily="34" charset="0"/>
              </a:rPr>
              <a:t>unexplained shortage of money, despite an adequate income or immediately following benefit </a:t>
            </a:r>
            <a:r>
              <a:rPr lang="en-US" sz="2800" dirty="0" smtClean="0">
                <a:latin typeface="Arial" panose="020B0604020202020204" pitchFamily="34" charset="0"/>
                <a:cs typeface="Arial" panose="020B0604020202020204" pitchFamily="34" charset="0"/>
              </a:rPr>
              <a:t>day </a:t>
            </a: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Unpaid </a:t>
            </a:r>
            <a:r>
              <a:rPr lang="en-US" sz="2800" dirty="0">
                <a:latin typeface="Arial" panose="020B0604020202020204" pitchFamily="34" charset="0"/>
                <a:cs typeface="Arial" panose="020B0604020202020204" pitchFamily="34" charset="0"/>
              </a:rPr>
              <a:t>or a sudden inability to pay </a:t>
            </a:r>
            <a:r>
              <a:rPr lang="en-US" sz="2800" dirty="0" smtClean="0">
                <a:latin typeface="Arial" panose="020B0604020202020204" pitchFamily="34" charset="0"/>
                <a:cs typeface="Arial" panose="020B0604020202020204" pitchFamily="34" charset="0"/>
              </a:rPr>
              <a:t>bills </a:t>
            </a: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Payment </a:t>
            </a:r>
            <a:r>
              <a:rPr lang="en-US" sz="2800" dirty="0">
                <a:latin typeface="Arial" panose="020B0604020202020204" pitchFamily="34" charset="0"/>
                <a:cs typeface="Arial" panose="020B0604020202020204" pitchFamily="34" charset="0"/>
              </a:rPr>
              <a:t>of client contribution suddenly </a:t>
            </a:r>
            <a:r>
              <a:rPr lang="en-US" sz="2800" dirty="0" smtClean="0">
                <a:latin typeface="Arial" panose="020B0604020202020204" pitchFamily="34" charset="0"/>
                <a:cs typeface="Arial" panose="020B0604020202020204" pitchFamily="34" charset="0"/>
              </a:rPr>
              <a:t>stops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596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are the indicators?</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00808"/>
            <a:ext cx="8229600" cy="4824536"/>
          </a:xfrm>
        </p:spPr>
        <p:txBody>
          <a:bodyPr>
            <a:normAutofit/>
          </a:bodyPr>
          <a:lstStyle/>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Disparity </a:t>
            </a:r>
            <a:r>
              <a:rPr lang="en-US" sz="2800" dirty="0">
                <a:latin typeface="Arial" panose="020B0604020202020204" pitchFamily="34" charset="0"/>
                <a:cs typeface="Arial" panose="020B0604020202020204" pitchFamily="34" charset="0"/>
              </a:rPr>
              <a:t>between assets and satisfactory living conditions. </a:t>
            </a: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The </a:t>
            </a:r>
            <a:r>
              <a:rPr lang="en-US" sz="2800" dirty="0">
                <a:latin typeface="Arial" panose="020B0604020202020204" pitchFamily="34" charset="0"/>
                <a:cs typeface="Arial" panose="020B0604020202020204" pitchFamily="34" charset="0"/>
              </a:rPr>
              <a:t>person lacks belongings or services which they can clearly afford. </a:t>
            </a: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Reluctance </a:t>
            </a:r>
            <a:r>
              <a:rPr lang="en-US" sz="2800" dirty="0">
                <a:latin typeface="Arial" panose="020B0604020202020204" pitchFamily="34" charset="0"/>
                <a:cs typeface="Arial" panose="020B0604020202020204" pitchFamily="34" charset="0"/>
              </a:rPr>
              <a:t>on the part of family, friends or the person controlling funds to pay for replacement clothes or furniture. </a:t>
            </a:r>
          </a:p>
          <a:p>
            <a:pPr>
              <a:buFont typeface="Courier New" panose="02070309020205020404" pitchFamily="49" charset="0"/>
              <a:buChar char="o"/>
            </a:pPr>
            <a:r>
              <a:rPr lang="en-US" sz="2800" dirty="0" smtClean="0">
                <a:latin typeface="Arial" panose="020B0604020202020204" pitchFamily="34" charset="0"/>
                <a:cs typeface="Arial" panose="020B0604020202020204" pitchFamily="34" charset="0"/>
              </a:rPr>
              <a:t>Items </a:t>
            </a:r>
            <a:r>
              <a:rPr lang="en-US" sz="2800" dirty="0">
                <a:latin typeface="Arial" panose="020B0604020202020204" pitchFamily="34" charset="0"/>
                <a:cs typeface="Arial" panose="020B0604020202020204" pitchFamily="34" charset="0"/>
              </a:rPr>
              <a:t>purchased which are not appropriate for the </a:t>
            </a:r>
            <a:r>
              <a:rPr lang="en-US" sz="2800" dirty="0" smtClean="0">
                <a:latin typeface="Arial" panose="020B0604020202020204" pitchFamily="34" charset="0"/>
                <a:cs typeface="Arial" panose="020B0604020202020204" pitchFamily="34" charset="0"/>
              </a:rPr>
              <a:t>person</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699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are the indicators?</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700808"/>
            <a:ext cx="8229600" cy="4752528"/>
          </a:xfrm>
        </p:spPr>
        <p:txBody>
          <a:bodyPr>
            <a:normAutofit fontScale="92500" lnSpcReduction="10000"/>
          </a:bodyPr>
          <a:lstStyle/>
          <a:p>
            <a:pPr>
              <a:buFont typeface="Courier New" panose="02070309020205020404" pitchFamily="49" charset="0"/>
              <a:buChar char="o"/>
            </a:pPr>
            <a:r>
              <a:rPr lang="en-US" dirty="0" smtClean="0">
                <a:latin typeface="Arial" panose="020B0604020202020204" pitchFamily="34" charset="0"/>
                <a:cs typeface="Arial" panose="020B0604020202020204" pitchFamily="34" charset="0"/>
              </a:rPr>
              <a:t>Home </a:t>
            </a:r>
            <a:r>
              <a:rPr lang="en-US" dirty="0">
                <a:latin typeface="Arial" panose="020B0604020202020204" pitchFamily="34" charset="0"/>
                <a:cs typeface="Arial" panose="020B0604020202020204" pitchFamily="34" charset="0"/>
              </a:rPr>
              <a:t>improvements or repairs that are ‘out of </a:t>
            </a:r>
            <a:r>
              <a:rPr lang="en-US" dirty="0" smtClean="0">
                <a:latin typeface="Arial" panose="020B0604020202020204" pitchFamily="34" charset="0"/>
                <a:cs typeface="Arial" panose="020B0604020202020204" pitchFamily="34" charset="0"/>
              </a:rPr>
              <a:t>character’ </a:t>
            </a:r>
            <a:r>
              <a:rPr lang="en-US" dirty="0">
                <a:latin typeface="Arial" panose="020B0604020202020204" pitchFamily="34" charset="0"/>
                <a:cs typeface="Arial" panose="020B0604020202020204" pitchFamily="34" charset="0"/>
              </a:rPr>
              <a:t>with the person’s lifestyle </a:t>
            </a:r>
            <a:endParaRPr lang="en-US" dirty="0" smtClean="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smtClean="0">
                <a:latin typeface="Arial" panose="020B0604020202020204" pitchFamily="34" charset="0"/>
                <a:cs typeface="Arial" panose="020B0604020202020204" pitchFamily="34" charset="0"/>
              </a:rPr>
              <a:t>Loans </a:t>
            </a:r>
            <a:r>
              <a:rPr lang="en-US" dirty="0">
                <a:latin typeface="Arial" panose="020B0604020202020204" pitchFamily="34" charset="0"/>
                <a:cs typeface="Arial" panose="020B0604020202020204" pitchFamily="34" charset="0"/>
              </a:rPr>
              <a:t>or credit being taken out by a person in circumstances that give cause for concern, such as the age of the person taking out the loan and the alleged reason for the </a:t>
            </a:r>
            <a:r>
              <a:rPr lang="en-US" dirty="0" smtClean="0">
                <a:latin typeface="Arial" panose="020B0604020202020204" pitchFamily="34" charset="0"/>
                <a:cs typeface="Arial" panose="020B0604020202020204" pitchFamily="34" charset="0"/>
              </a:rPr>
              <a:t>loan</a:t>
            </a:r>
          </a:p>
          <a:p>
            <a:pPr marL="0" indent="0">
              <a:buNone/>
            </a:pP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smtClean="0">
                <a:latin typeface="Arial" panose="020B0604020202020204" pitchFamily="34" charset="0"/>
                <a:cs typeface="Arial" panose="020B0604020202020204" pitchFamily="34" charset="0"/>
              </a:rPr>
              <a:t>Pressure </a:t>
            </a:r>
            <a:r>
              <a:rPr lang="en-US" dirty="0">
                <a:latin typeface="Arial" panose="020B0604020202020204" pitchFamily="34" charset="0"/>
                <a:cs typeface="Arial" panose="020B0604020202020204" pitchFamily="34" charset="0"/>
              </a:rPr>
              <a:t>by family members and other people to sign over assets or alter </a:t>
            </a:r>
            <a:r>
              <a:rPr lang="en-US" dirty="0" smtClean="0">
                <a:latin typeface="Arial" panose="020B0604020202020204" pitchFamily="34" charset="0"/>
                <a:cs typeface="Arial" panose="020B0604020202020204" pitchFamily="34" charset="0"/>
              </a:rPr>
              <a:t>wills</a:t>
            </a:r>
            <a:endParaRPr lang="en-US"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dirty="0" smtClean="0">
              <a:latin typeface="Arial" panose="020B0604020202020204" pitchFamily="34" charset="0"/>
              <a:cs typeface="Arial" panose="020B0604020202020204" pitchFamily="34" charset="0"/>
            </a:endParaRPr>
          </a:p>
          <a:p>
            <a:pPr>
              <a:buFont typeface="Courier New" panose="02070309020205020404" pitchFamily="49" charset="0"/>
              <a:buChar char="o"/>
            </a:pPr>
            <a:r>
              <a:rPr lang="en-US" dirty="0" smtClean="0">
                <a:latin typeface="Arial" panose="020B0604020202020204" pitchFamily="34" charset="0"/>
                <a:cs typeface="Arial" panose="020B0604020202020204" pitchFamily="34" charset="0"/>
              </a:rPr>
              <a:t>“Borrowing” money or items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359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Barriers to reporting</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8229600" cy="4896544"/>
          </a:xfrm>
        </p:spPr>
        <p:txBody>
          <a:bodyPr>
            <a:normAutofit/>
          </a:bodyPr>
          <a:lstStyle/>
          <a:p>
            <a:pPr marL="0" indent="0">
              <a:buNone/>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survey </a:t>
            </a:r>
            <a:r>
              <a:rPr lang="en-US" dirty="0" smtClean="0">
                <a:latin typeface="Arial" panose="020B0604020202020204" pitchFamily="34" charset="0"/>
                <a:cs typeface="Arial" panose="020B0604020202020204" pitchFamily="34" charset="0"/>
              </a:rPr>
              <a:t>conducted in Rochdale </a:t>
            </a:r>
            <a:r>
              <a:rPr lang="en-US" dirty="0">
                <a:latin typeface="Arial" panose="020B0604020202020204" pitchFamily="34" charset="0"/>
                <a:cs typeface="Arial" panose="020B0604020202020204" pitchFamily="34" charset="0"/>
              </a:rPr>
              <a:t>in August-September 2017 eliciting the views of the public revealed that</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57</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of members of the public </a:t>
            </a:r>
            <a:r>
              <a:rPr lang="en-US" dirty="0" smtClean="0">
                <a:latin typeface="Arial" panose="020B0604020202020204" pitchFamily="34" charset="0"/>
                <a:cs typeface="Arial" panose="020B0604020202020204" pitchFamily="34" charset="0"/>
              </a:rPr>
              <a:t>were </a:t>
            </a:r>
            <a:r>
              <a:rPr lang="en-US" dirty="0">
                <a:latin typeface="Arial" panose="020B0604020202020204" pitchFamily="34" charset="0"/>
                <a:cs typeface="Arial" panose="020B0604020202020204" pitchFamily="34" charset="0"/>
              </a:rPr>
              <a:t>confident that they would </a:t>
            </a:r>
            <a:r>
              <a:rPr lang="en-US" dirty="0" err="1">
                <a:latin typeface="Arial" panose="020B0604020202020204" pitchFamily="34" charset="0"/>
                <a:cs typeface="Arial" panose="020B0604020202020204" pitchFamily="34" charset="0"/>
              </a:rPr>
              <a:t>recognise</a:t>
            </a:r>
            <a:r>
              <a:rPr lang="en-US" dirty="0">
                <a:latin typeface="Arial" panose="020B0604020202020204" pitchFamily="34" charset="0"/>
                <a:cs typeface="Arial" panose="020B0604020202020204" pitchFamily="34" charset="0"/>
              </a:rPr>
              <a:t> financial </a:t>
            </a:r>
            <a:r>
              <a:rPr lang="en-US" dirty="0" smtClean="0">
                <a:latin typeface="Arial" panose="020B0604020202020204" pitchFamily="34" charset="0"/>
                <a:cs typeface="Arial" panose="020B0604020202020204" pitchFamily="34" charset="0"/>
              </a:rPr>
              <a:t>abuse</a:t>
            </a:r>
          </a:p>
          <a:p>
            <a:pPr marL="0" indent="0">
              <a:buNone/>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66</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would be </a:t>
            </a:r>
            <a:r>
              <a:rPr lang="en-US" dirty="0" smtClean="0">
                <a:latin typeface="Arial" panose="020B0604020202020204" pitchFamily="34" charset="0"/>
                <a:cs typeface="Arial" panose="020B0604020202020204" pitchFamily="34" charset="0"/>
              </a:rPr>
              <a:t>confident </a:t>
            </a:r>
            <a:r>
              <a:rPr lang="en-US" dirty="0">
                <a:latin typeface="Arial" panose="020B0604020202020204" pitchFamily="34" charset="0"/>
                <a:cs typeface="Arial" panose="020B0604020202020204" pitchFamily="34" charset="0"/>
              </a:rPr>
              <a:t>in reporting financial </a:t>
            </a:r>
            <a:r>
              <a:rPr lang="en-US" dirty="0" smtClean="0">
                <a:latin typeface="Arial" panose="020B0604020202020204" pitchFamily="34" charset="0"/>
                <a:cs typeface="Arial" panose="020B0604020202020204" pitchFamily="34" charset="0"/>
              </a:rPr>
              <a:t>abuse</a:t>
            </a:r>
          </a:p>
          <a:p>
            <a:pPr marL="0" indent="0">
              <a:buNone/>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Over </a:t>
            </a:r>
            <a:r>
              <a:rPr lang="en-US" b="1" dirty="0">
                <a:latin typeface="Arial" panose="020B0604020202020204" pitchFamily="34" charset="0"/>
                <a:cs typeface="Arial" panose="020B0604020202020204" pitchFamily="34" charset="0"/>
              </a:rPr>
              <a:t>54% </a:t>
            </a:r>
            <a:r>
              <a:rPr lang="en-US" dirty="0">
                <a:latin typeface="Arial" panose="020B0604020202020204" pitchFamily="34" charset="0"/>
                <a:cs typeface="Arial" panose="020B0604020202020204" pitchFamily="34" charset="0"/>
              </a:rPr>
              <a:t>said they would be unwilling to report suspicions in case they were </a:t>
            </a:r>
            <a:r>
              <a:rPr lang="en-US" dirty="0" smtClean="0">
                <a:latin typeface="Arial" panose="020B0604020202020204" pitchFamily="34" charset="0"/>
                <a:cs typeface="Arial" panose="020B0604020202020204" pitchFamily="34" charset="0"/>
              </a:rPr>
              <a:t>wrong</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727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a:solidFill>
                  <a:srgbClr val="0070C0"/>
                </a:solidFill>
                <a:latin typeface="Arial" panose="020B0604020202020204" pitchFamily="34" charset="0"/>
                <a:cs typeface="Arial" panose="020B0604020202020204" pitchFamily="34" charset="0"/>
              </a:rPr>
              <a:t>B</a:t>
            </a:r>
            <a:r>
              <a:rPr lang="en-GB" sz="3600" b="1" dirty="0" smtClean="0">
                <a:solidFill>
                  <a:srgbClr val="0070C0"/>
                </a:solidFill>
                <a:latin typeface="Arial" panose="020B0604020202020204" pitchFamily="34" charset="0"/>
                <a:cs typeface="Arial" panose="020B0604020202020204" pitchFamily="34" charset="0"/>
              </a:rPr>
              <a:t>arriers to reporting?</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412776"/>
            <a:ext cx="8229600" cy="4896544"/>
          </a:xfrm>
        </p:spPr>
        <p:txBody>
          <a:bodyPr>
            <a:normAutofit/>
          </a:bodyPr>
          <a:lstStyle/>
          <a:p>
            <a:pPr marL="0" indent="0">
              <a:buNone/>
            </a:pPr>
            <a:r>
              <a:rPr lang="en-US" dirty="0" smtClean="0">
                <a:latin typeface="Arial" panose="020B0604020202020204" pitchFamily="34" charset="0"/>
                <a:cs typeface="Arial" panose="020B0604020202020204" pitchFamily="34" charset="0"/>
              </a:rPr>
              <a:t>Factors </a:t>
            </a:r>
            <a:r>
              <a:rPr lang="en-US" dirty="0">
                <a:latin typeface="Arial" panose="020B0604020202020204" pitchFamily="34" charset="0"/>
                <a:cs typeface="Arial" panose="020B0604020202020204" pitchFamily="34" charset="0"/>
              </a:rPr>
              <a:t>which would make it more likely for concerns to be reported </a:t>
            </a:r>
            <a:r>
              <a:rPr lang="en-US" dirty="0" smtClean="0">
                <a:latin typeface="Arial" panose="020B0604020202020204" pitchFamily="34" charset="0"/>
                <a:cs typeface="Arial" panose="020B0604020202020204" pitchFamily="34" charset="0"/>
              </a:rPr>
              <a:t>included: </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Knowing </a:t>
            </a:r>
            <a:r>
              <a:rPr lang="en-US" dirty="0">
                <a:latin typeface="Arial" panose="020B0604020202020204" pitchFamily="34" charset="0"/>
                <a:cs typeface="Arial" panose="020B0604020202020204" pitchFamily="34" charset="0"/>
              </a:rPr>
              <a:t>where to report</a:t>
            </a:r>
          </a:p>
          <a:p>
            <a:pPr lvl="1"/>
            <a:r>
              <a:rPr lang="en-US" dirty="0" smtClean="0">
                <a:latin typeface="Arial" panose="020B0604020202020204" pitchFamily="34" charset="0"/>
                <a:cs typeface="Arial" panose="020B0604020202020204" pitchFamily="34" charset="0"/>
              </a:rPr>
              <a:t>Being </a:t>
            </a:r>
            <a:r>
              <a:rPr lang="en-US" dirty="0">
                <a:latin typeface="Arial" panose="020B0604020202020204" pitchFamily="34" charset="0"/>
                <a:cs typeface="Arial" panose="020B0604020202020204" pitchFamily="34" charset="0"/>
              </a:rPr>
              <a:t>a relative/friend of the victim</a:t>
            </a:r>
          </a:p>
          <a:p>
            <a:pPr lvl="1"/>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telephone </a:t>
            </a:r>
            <a:r>
              <a:rPr lang="en-US" dirty="0" smtClean="0">
                <a:latin typeface="Arial" panose="020B0604020202020204" pitchFamily="34" charset="0"/>
                <a:cs typeface="Arial" panose="020B0604020202020204" pitchFamily="34" charset="0"/>
              </a:rPr>
              <a:t>helpline</a:t>
            </a:r>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An </a:t>
            </a:r>
            <a:r>
              <a:rPr lang="en-US" dirty="0">
                <a:latin typeface="Arial" panose="020B0604020202020204" pitchFamily="34" charset="0"/>
                <a:cs typeface="Arial" panose="020B0604020202020204" pitchFamily="34" charset="0"/>
              </a:rPr>
              <a:t>email address that could be used to report</a:t>
            </a:r>
          </a:p>
          <a:p>
            <a:pPr lvl="1"/>
            <a:r>
              <a:rPr lang="en-US" dirty="0" smtClean="0">
                <a:latin typeface="Arial" panose="020B0604020202020204" pitchFamily="34" charset="0"/>
                <a:cs typeface="Arial" panose="020B0604020202020204" pitchFamily="34" charset="0"/>
              </a:rPr>
              <a:t>Being </a:t>
            </a:r>
            <a:r>
              <a:rPr lang="en-US" dirty="0">
                <a:latin typeface="Arial" panose="020B0604020202020204" pitchFamily="34" charset="0"/>
                <a:cs typeface="Arial" panose="020B0604020202020204" pitchFamily="34" charset="0"/>
              </a:rPr>
              <a:t>able to stay anonymous</a:t>
            </a:r>
          </a:p>
          <a:p>
            <a:pPr lvl="1"/>
            <a:r>
              <a:rPr lang="en-US" dirty="0" smtClean="0">
                <a:latin typeface="Arial" panose="020B0604020202020204" pitchFamily="34" charset="0"/>
                <a:cs typeface="Arial" panose="020B0604020202020204" pitchFamily="34" charset="0"/>
              </a:rPr>
              <a:t>Understanding </a:t>
            </a:r>
            <a:r>
              <a:rPr lang="en-US" dirty="0">
                <a:latin typeface="Arial" panose="020B0604020202020204" pitchFamily="34" charset="0"/>
                <a:cs typeface="Arial" panose="020B0604020202020204" pitchFamily="34" charset="0"/>
              </a:rPr>
              <a:t>what would happen as a </a:t>
            </a:r>
            <a:r>
              <a:rPr lang="en-US" dirty="0" smtClean="0">
                <a:latin typeface="Arial" panose="020B0604020202020204" pitchFamily="34" charset="0"/>
                <a:cs typeface="Arial" panose="020B0604020202020204" pitchFamily="34" charset="0"/>
              </a:rPr>
              <a:t>result</a:t>
            </a:r>
            <a:endParaRPr lang="en-US" dirty="0">
              <a:latin typeface="Arial" panose="020B0604020202020204" pitchFamily="34" charset="0"/>
              <a:cs typeface="Arial" panose="020B0604020202020204" pitchFamily="34" charset="0"/>
            </a:endParaRP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Another common barrier is the fear of someone finding out you’ve made a report</a:t>
            </a:r>
          </a:p>
        </p:txBody>
      </p:sp>
    </p:spTree>
    <p:extLst>
      <p:ext uri="{BB962C8B-B14F-4D97-AF65-F5344CB8AC3E}">
        <p14:creationId xmlns:p14="http://schemas.microsoft.com/office/powerpoint/2010/main" val="32049312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can we do about it</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lgn="ctr">
              <a:buNone/>
            </a:pPr>
            <a:r>
              <a:rPr lang="en-GB" sz="3600" dirty="0" smtClean="0">
                <a:latin typeface="Arial" panose="020B0604020202020204" pitchFamily="34" charset="0"/>
                <a:cs typeface="Arial" panose="020B0604020202020204" pitchFamily="34" charset="0"/>
              </a:rPr>
              <a:t>Ideas?</a:t>
            </a:r>
            <a:endParaRPr lang="en-GB" sz="3600"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3845823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can we do about it</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GB" sz="2800" dirty="0" smtClean="0">
                <a:latin typeface="Arial" panose="020B0604020202020204" pitchFamily="34" charset="0"/>
                <a:cs typeface="Arial" panose="020B0604020202020204" pitchFamily="34" charset="0"/>
              </a:rPr>
              <a:t>Be vigilant</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Raise awareness – education</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Professional curiosity – ask</a:t>
            </a: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Community involvement – looking out for neighbours</a:t>
            </a:r>
          </a:p>
          <a:p>
            <a:pPr marL="0" indent="0">
              <a:buNone/>
            </a:pPr>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REPORT!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607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txBody>
          <a:bodyPr/>
          <a:lstStyle/>
          <a:p>
            <a:r>
              <a:rPr lang="en-GB" sz="3600" b="1" dirty="0" smtClean="0">
                <a:solidFill>
                  <a:srgbClr val="0070C0"/>
                </a:solidFill>
                <a:latin typeface="Arial" panose="020B0604020202020204" pitchFamily="34" charset="0"/>
                <a:cs typeface="Arial" panose="020B0604020202020204" pitchFamily="34" charset="0"/>
              </a:rPr>
              <a:t>Learning Outcomes</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sz="2800" dirty="0">
                <a:latin typeface="Arial" panose="020B0604020202020204" pitchFamily="34" charset="0"/>
                <a:cs typeface="Arial" panose="020B0604020202020204" pitchFamily="34" charset="0"/>
              </a:rPr>
              <a:t>U</a:t>
            </a:r>
            <a:r>
              <a:rPr lang="en-GB" sz="2800" dirty="0" smtClean="0">
                <a:latin typeface="Arial" panose="020B0604020202020204" pitchFamily="34" charset="0"/>
                <a:cs typeface="Arial" panose="020B0604020202020204" pitchFamily="34" charset="0"/>
              </a:rPr>
              <a:t>nderstand the different types of financial abuse</a:t>
            </a:r>
          </a:p>
          <a:p>
            <a:pPr marL="0" indent="0">
              <a:buNone/>
            </a:pPr>
            <a:endParaRPr lang="en-GB" sz="1200" dirty="0" smtClean="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B</a:t>
            </a:r>
            <a:r>
              <a:rPr lang="en-GB" sz="2800" dirty="0" smtClean="0">
                <a:latin typeface="Arial" panose="020B0604020202020204" pitchFamily="34" charset="0"/>
                <a:cs typeface="Arial" panose="020B0604020202020204" pitchFamily="34" charset="0"/>
              </a:rPr>
              <a:t>e able to recognise the signs of financial abuse</a:t>
            </a:r>
          </a:p>
          <a:p>
            <a:pPr marL="0" indent="0">
              <a:buNone/>
            </a:pPr>
            <a:endParaRPr lang="en-GB" sz="1200" dirty="0" smtClean="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U</a:t>
            </a:r>
            <a:r>
              <a:rPr lang="en-GB" sz="2800" dirty="0" smtClean="0">
                <a:latin typeface="Arial" panose="020B0604020202020204" pitchFamily="34" charset="0"/>
                <a:cs typeface="Arial" panose="020B0604020202020204" pitchFamily="34" charset="0"/>
              </a:rPr>
              <a:t>nderstand the barriers to reporting financial abuse</a:t>
            </a:r>
          </a:p>
          <a:p>
            <a:pPr marL="0" indent="0">
              <a:buNone/>
            </a:pPr>
            <a:endParaRPr lang="en-GB" sz="1200" dirty="0" smtClean="0">
              <a:latin typeface="Arial" panose="020B0604020202020204" pitchFamily="34" charset="0"/>
              <a:cs typeface="Arial" panose="020B0604020202020204" pitchFamily="34" charset="0"/>
            </a:endParaRPr>
          </a:p>
          <a:p>
            <a:r>
              <a:rPr lang="en-GB" sz="2800" dirty="0">
                <a:latin typeface="Arial" panose="020B0604020202020204" pitchFamily="34" charset="0"/>
                <a:cs typeface="Arial" panose="020B0604020202020204" pitchFamily="34" charset="0"/>
              </a:rPr>
              <a:t>U</a:t>
            </a:r>
            <a:r>
              <a:rPr lang="en-GB" sz="2800" dirty="0" smtClean="0">
                <a:latin typeface="Arial" panose="020B0604020202020204" pitchFamily="34" charset="0"/>
                <a:cs typeface="Arial" panose="020B0604020202020204" pitchFamily="34" charset="0"/>
              </a:rPr>
              <a:t>nderstand the implications of mental capacity and Making Safeguarding Personal</a:t>
            </a:r>
          </a:p>
          <a:p>
            <a:pPr marL="0" indent="0">
              <a:buNone/>
            </a:pPr>
            <a:endParaRPr lang="en-GB" sz="12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Know how to report a concern</a:t>
            </a:r>
          </a:p>
          <a:p>
            <a:endParaRPr lang="en-GB" dirty="0" smtClean="0"/>
          </a:p>
          <a:p>
            <a:endParaRPr lang="en-GB" dirty="0"/>
          </a:p>
        </p:txBody>
      </p:sp>
    </p:spTree>
    <p:extLst>
      <p:ext uri="{BB962C8B-B14F-4D97-AF65-F5344CB8AC3E}">
        <p14:creationId xmlns:p14="http://schemas.microsoft.com/office/powerpoint/2010/main" val="2181821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340768"/>
            <a:ext cx="8352928" cy="710952"/>
          </a:xfrm>
        </p:spPr>
        <p:txBody>
          <a:bodyPr>
            <a:noAutofit/>
          </a:bodyPr>
          <a:lstStyle/>
          <a:p>
            <a:r>
              <a:rPr lang="en-GB" sz="4000" b="1" dirty="0" smtClean="0">
                <a:solidFill>
                  <a:srgbClr val="0070C0"/>
                </a:solidFill>
                <a:latin typeface="Arial" panose="020B0604020202020204" pitchFamily="34" charset="0"/>
                <a:cs typeface="Arial" panose="020B0604020202020204" pitchFamily="34" charset="0"/>
              </a:rPr>
              <a:t>Support for those who lack capacity to manage their money</a:t>
            </a:r>
            <a:endParaRPr lang="en-GB" sz="40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2276872"/>
            <a:ext cx="8229600" cy="4032448"/>
          </a:xfrm>
        </p:spPr>
        <p:txBody>
          <a:bodyPr>
            <a:noAutofit/>
          </a:bodyPr>
          <a:lstStyle/>
          <a:p>
            <a:pPr marL="0" indent="0">
              <a:spcBef>
                <a:spcPts val="0"/>
              </a:spcBef>
              <a:buNone/>
            </a:pPr>
            <a:r>
              <a:rPr lang="en-US" sz="2800" b="1" dirty="0">
                <a:solidFill>
                  <a:srgbClr val="0070C0"/>
                </a:solidFill>
                <a:latin typeface="Arial" panose="020B0604020202020204" pitchFamily="34" charset="0"/>
                <a:cs typeface="Arial" panose="020B0604020202020204" pitchFamily="34" charset="0"/>
              </a:rPr>
              <a:t>DWP Appointee</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An appointee is a person who has been chosen by the Department of Work and Pensions (DWP) to receive and manage welfare benefits on behalf of someone. </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A family member or a friend can act as an appointee. </a:t>
            </a:r>
          </a:p>
          <a:p>
            <a:pPr marL="0" indent="0">
              <a:spcBef>
                <a:spcPts val="0"/>
              </a:spcBef>
              <a:buNone/>
            </a:pPr>
            <a:endParaRPr lang="en-US" sz="2400" dirty="0" smtClean="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The local authority can act too – there is an annual charge for this service</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606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124744"/>
            <a:ext cx="8352928" cy="710952"/>
          </a:xfrm>
        </p:spPr>
        <p:txBody>
          <a:bodyPr>
            <a:noAutofit/>
          </a:bodyPr>
          <a:lstStyle/>
          <a:p>
            <a:r>
              <a:rPr lang="en-GB" sz="3200" b="1" dirty="0" smtClean="0">
                <a:solidFill>
                  <a:srgbClr val="0070C0"/>
                </a:solidFill>
                <a:latin typeface="Arial" panose="020B0604020202020204" pitchFamily="34" charset="0"/>
                <a:cs typeface="Arial" panose="020B0604020202020204" pitchFamily="34" charset="0"/>
              </a:rPr>
              <a:t>Support for those who lack capacity to manage their money</a:t>
            </a:r>
            <a:endParaRPr lang="en-GB" sz="32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916832"/>
            <a:ext cx="8229600" cy="4824536"/>
          </a:xfrm>
        </p:spPr>
        <p:txBody>
          <a:bodyPr>
            <a:normAutofit/>
          </a:bodyPr>
          <a:lstStyle/>
          <a:p>
            <a:pPr marL="0" indent="0">
              <a:buNone/>
            </a:pPr>
            <a:r>
              <a:rPr lang="en-US" sz="2800" b="1" dirty="0" smtClean="0">
                <a:solidFill>
                  <a:srgbClr val="0070C0"/>
                </a:solidFill>
                <a:latin typeface="Arial" panose="020B0604020202020204" pitchFamily="34" charset="0"/>
                <a:cs typeface="Arial" panose="020B0604020202020204" pitchFamily="34" charset="0"/>
              </a:rPr>
              <a:t>Lasting Power of Attorney (LPA)</a:t>
            </a:r>
          </a:p>
          <a:p>
            <a:pPr marL="0" indent="0">
              <a:spcBef>
                <a:spcPts val="0"/>
              </a:spcBef>
              <a:buNone/>
            </a:pPr>
            <a:r>
              <a:rPr lang="en-US" sz="2400" dirty="0" smtClean="0">
                <a:latin typeface="Arial" panose="020B0604020202020204" pitchFamily="34" charset="0"/>
                <a:cs typeface="Arial" panose="020B0604020202020204" pitchFamily="34" charset="0"/>
              </a:rPr>
              <a:t>An LPA is a legal </a:t>
            </a:r>
            <a:r>
              <a:rPr lang="en-US" sz="2400" dirty="0">
                <a:latin typeface="Arial" panose="020B0604020202020204" pitchFamily="34" charset="0"/>
                <a:cs typeface="Arial" panose="020B0604020202020204" pitchFamily="34" charset="0"/>
              </a:rPr>
              <a:t>document (created by the Mental Capacity Act 2005) that enables any individual over the age of 18 and who has mental capacity (the donor) to choose another individual or individuals (called </a:t>
            </a:r>
            <a:r>
              <a:rPr lang="en-US" sz="2400" dirty="0" smtClean="0">
                <a:latin typeface="Arial" panose="020B0604020202020204" pitchFamily="34" charset="0"/>
                <a:cs typeface="Arial" panose="020B0604020202020204" pitchFamily="34" charset="0"/>
              </a:rPr>
              <a:t>attorney/s</a:t>
            </a:r>
            <a:r>
              <a:rPr lang="en-US" sz="2400" dirty="0">
                <a:latin typeface="Arial" panose="020B0604020202020204" pitchFamily="34" charset="0"/>
                <a:cs typeface="Arial" panose="020B0604020202020204" pitchFamily="34" charset="0"/>
              </a:rPr>
              <a:t>) to make decisions on </a:t>
            </a:r>
            <a:r>
              <a:rPr lang="en-US" sz="2400" dirty="0" smtClean="0">
                <a:latin typeface="Arial" panose="020B0604020202020204" pitchFamily="34" charset="0"/>
                <a:cs typeface="Arial" panose="020B0604020202020204" pitchFamily="34" charset="0"/>
              </a:rPr>
              <a:t>their </a:t>
            </a:r>
            <a:r>
              <a:rPr lang="en-US" sz="2400" dirty="0">
                <a:latin typeface="Arial" panose="020B0604020202020204" pitchFamily="34" charset="0"/>
                <a:cs typeface="Arial" panose="020B0604020202020204" pitchFamily="34" charset="0"/>
              </a:rPr>
              <a:t>behalf</a:t>
            </a:r>
            <a:r>
              <a:rPr lang="en-US" sz="2400" dirty="0" smtClean="0">
                <a:latin typeface="Arial" panose="020B0604020202020204" pitchFamily="34" charset="0"/>
                <a:cs typeface="Arial" panose="020B0604020202020204" pitchFamily="34" charset="0"/>
              </a:rPr>
              <a:t>.</a:t>
            </a:r>
          </a:p>
          <a:p>
            <a:pPr marL="0" indent="0">
              <a:spcBef>
                <a:spcPts val="0"/>
              </a:spcBef>
              <a:buNone/>
            </a:pPr>
            <a:endParaRPr lang="en-US" sz="2400" dirty="0">
              <a:latin typeface="Arial" panose="020B0604020202020204" pitchFamily="34" charset="0"/>
              <a:cs typeface="Arial" panose="020B0604020202020204" pitchFamily="34" charset="0"/>
            </a:endParaRPr>
          </a:p>
          <a:p>
            <a:pPr marL="0" indent="0">
              <a:spcBef>
                <a:spcPts val="0"/>
              </a:spcBef>
              <a:buNone/>
            </a:pPr>
            <a:r>
              <a:rPr lang="en-US" sz="2400" dirty="0" smtClean="0">
                <a:latin typeface="Arial" panose="020B0604020202020204" pitchFamily="34" charset="0"/>
                <a:cs typeface="Arial" panose="020B0604020202020204" pitchFamily="34" charset="0"/>
              </a:rPr>
              <a:t>There are </a:t>
            </a:r>
            <a:r>
              <a:rPr lang="en-US" sz="2400" dirty="0">
                <a:latin typeface="Arial" panose="020B0604020202020204" pitchFamily="34" charset="0"/>
                <a:cs typeface="Arial" panose="020B0604020202020204" pitchFamily="34" charset="0"/>
              </a:rPr>
              <a:t>two types of </a:t>
            </a:r>
            <a:r>
              <a:rPr lang="en-US" sz="2400" dirty="0" smtClean="0">
                <a:latin typeface="Arial" panose="020B0604020202020204" pitchFamily="34" charset="0"/>
                <a:cs typeface="Arial" panose="020B0604020202020204" pitchFamily="34" charset="0"/>
              </a:rPr>
              <a:t>LPA:</a:t>
            </a:r>
            <a:endParaRPr lang="en-US" sz="2400" dirty="0">
              <a:latin typeface="Arial" panose="020B0604020202020204" pitchFamily="34" charset="0"/>
              <a:cs typeface="Arial" panose="020B0604020202020204" pitchFamily="34" charset="0"/>
            </a:endParaRPr>
          </a:p>
          <a:p>
            <a:pPr marL="0" indent="0">
              <a:spcBef>
                <a:spcPts val="0"/>
              </a:spcBef>
              <a:buNone/>
            </a:pPr>
            <a:endParaRPr lang="en-US" sz="2400" dirty="0">
              <a:latin typeface="Arial" panose="020B0604020202020204" pitchFamily="34" charset="0"/>
              <a:cs typeface="Arial" panose="020B0604020202020204" pitchFamily="34" charset="0"/>
            </a:endParaRPr>
          </a:p>
          <a:p>
            <a:pPr>
              <a:spcBef>
                <a:spcPts val="0"/>
              </a:spcBef>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property and financial affairs </a:t>
            </a:r>
            <a:r>
              <a:rPr lang="en-US" sz="2400" dirty="0" smtClean="0">
                <a:latin typeface="Arial" panose="020B0604020202020204" pitchFamily="34" charset="0"/>
                <a:cs typeface="Arial" panose="020B0604020202020204" pitchFamily="34" charset="0"/>
              </a:rPr>
              <a:t>LPA</a:t>
            </a:r>
            <a:endParaRPr lang="en-US" sz="2400" dirty="0">
              <a:latin typeface="Arial" panose="020B0604020202020204" pitchFamily="34" charset="0"/>
              <a:cs typeface="Arial" panose="020B0604020202020204" pitchFamily="34" charset="0"/>
            </a:endParaRPr>
          </a:p>
          <a:p>
            <a:pPr>
              <a:spcBef>
                <a:spcPts val="0"/>
              </a:spcBef>
            </a:pPr>
            <a:endParaRPr lang="en-US" sz="2400" dirty="0">
              <a:latin typeface="Arial" panose="020B0604020202020204" pitchFamily="34" charset="0"/>
              <a:cs typeface="Arial" panose="020B0604020202020204" pitchFamily="34" charset="0"/>
            </a:endParaRPr>
          </a:p>
          <a:p>
            <a:pPr>
              <a:spcBef>
                <a:spcPts val="0"/>
              </a:spcBef>
            </a:pPr>
            <a:r>
              <a:rPr lang="en-US" sz="2400" dirty="0">
                <a:latin typeface="Arial" panose="020B0604020202020204" pitchFamily="34" charset="0"/>
                <a:cs typeface="Arial" panose="020B0604020202020204" pitchFamily="34" charset="0"/>
              </a:rPr>
              <a:t>A health and welfare </a:t>
            </a:r>
            <a:r>
              <a:rPr lang="en-US" sz="2400" dirty="0" smtClean="0">
                <a:latin typeface="Arial" panose="020B0604020202020204" pitchFamily="34" charset="0"/>
                <a:cs typeface="Arial" panose="020B0604020202020204" pitchFamily="34" charset="0"/>
              </a:rPr>
              <a:t>LPA</a:t>
            </a:r>
            <a:endParaRPr lang="en-GB"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2048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What’s important</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GB" dirty="0" smtClean="0">
                <a:latin typeface="Arial" panose="020B0604020202020204" pitchFamily="34" charset="0"/>
                <a:cs typeface="Arial" panose="020B0604020202020204" pitchFamily="34" charset="0"/>
              </a:rPr>
              <a:t>Joint working – involve the right people</a:t>
            </a:r>
          </a:p>
          <a:p>
            <a:r>
              <a:rPr lang="en-GB" dirty="0" smtClean="0">
                <a:latin typeface="Arial" panose="020B0604020202020204" pitchFamily="34" charset="0"/>
                <a:cs typeface="Arial" panose="020B0604020202020204" pitchFamily="34" charset="0"/>
              </a:rPr>
              <a:t>Sharing information</a:t>
            </a:r>
          </a:p>
          <a:p>
            <a:r>
              <a:rPr lang="en-GB" dirty="0" smtClean="0">
                <a:latin typeface="Arial" panose="020B0604020202020204" pitchFamily="34" charset="0"/>
                <a:cs typeface="Arial" panose="020B0604020202020204" pitchFamily="34" charset="0"/>
              </a:rPr>
              <a:t>Record keeping – document who you’ve told and when</a:t>
            </a:r>
          </a:p>
          <a:p>
            <a:r>
              <a:rPr lang="en-GB" dirty="0" smtClean="0">
                <a:latin typeface="Arial" panose="020B0604020202020204" pitchFamily="34" charset="0"/>
                <a:cs typeface="Arial" panose="020B0604020202020204" pitchFamily="34" charset="0"/>
              </a:rPr>
              <a:t>Keep people safe – ensure their needs are met (e.g. a person paying a loan shark and consequently can’t afford to put the heating on)</a:t>
            </a:r>
          </a:p>
          <a:p>
            <a:r>
              <a:rPr lang="en-GB" dirty="0" smtClean="0">
                <a:latin typeface="Arial" panose="020B0604020202020204" pitchFamily="34" charset="0"/>
                <a:cs typeface="Arial" panose="020B0604020202020204" pitchFamily="34" charset="0"/>
              </a:rPr>
              <a:t>If in doubt – involve safeguarding</a:t>
            </a:r>
          </a:p>
          <a:p>
            <a:pPr marL="0" indent="0">
              <a:buNone/>
            </a:pPr>
            <a:endParaRPr lang="en-GB" dirty="0"/>
          </a:p>
        </p:txBody>
      </p:sp>
    </p:spTree>
    <p:extLst>
      <p:ext uri="{BB962C8B-B14F-4D97-AF65-F5344CB8AC3E}">
        <p14:creationId xmlns:p14="http://schemas.microsoft.com/office/powerpoint/2010/main" val="1493614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Banking Protocol</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28800"/>
            <a:ext cx="8229600" cy="4695800"/>
          </a:xfrm>
        </p:spPr>
        <p:txBody>
          <a:bodyPr>
            <a:normAutofit fontScale="70000" lnSpcReduction="20000"/>
          </a:bodyPr>
          <a:lstStyle/>
          <a:p>
            <a:pPr marL="0" indent="0">
              <a:buNone/>
            </a:pPr>
            <a:r>
              <a:rPr lang="en-US" dirty="0">
                <a:latin typeface="Arial" panose="020B0604020202020204" pitchFamily="34" charset="0"/>
                <a:cs typeface="Arial" panose="020B0604020202020204" pitchFamily="34" charset="0"/>
              </a:rPr>
              <a:t>The Banking Protocol is an initiative between the police, banking institutions &amp; Trading Standards.</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Its aims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to </a:t>
            </a:r>
            <a:r>
              <a:rPr lang="en-US" dirty="0">
                <a:latin typeface="Arial" panose="020B0604020202020204" pitchFamily="34" charset="0"/>
                <a:cs typeface="Arial" panose="020B0604020202020204" pitchFamily="34" charset="0"/>
              </a:rPr>
              <a:t>identify vulnerable victims who are </a:t>
            </a: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being defrauded of funds from their bank accounts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to intervene to prevent these crimes.</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Victims</a:t>
            </a:r>
            <a:r>
              <a:rPr lang="en-US" dirty="0">
                <a:latin typeface="Arial" panose="020B0604020202020204" pitchFamily="34" charset="0"/>
                <a:cs typeface="Arial" panose="020B0604020202020204" pitchFamily="34" charset="0"/>
              </a:rPr>
              <a:t>, particularly elderly and other vulnerable </a:t>
            </a:r>
            <a:r>
              <a:rPr lang="en-US" dirty="0" smtClean="0">
                <a:latin typeface="Arial" panose="020B0604020202020204" pitchFamily="34" charset="0"/>
                <a:cs typeface="Arial" panose="020B0604020202020204" pitchFamily="34" charset="0"/>
              </a:rPr>
              <a:t>people, </a:t>
            </a:r>
            <a:r>
              <a:rPr lang="en-US" dirty="0">
                <a:latin typeface="Arial" panose="020B0604020202020204" pitchFamily="34" charset="0"/>
                <a:cs typeface="Arial" panose="020B0604020202020204" pitchFamily="34" charset="0"/>
              </a:rPr>
              <a:t>are </a:t>
            </a:r>
            <a:r>
              <a:rPr lang="en-US" dirty="0" smtClean="0">
                <a:latin typeface="Arial" panose="020B0604020202020204" pitchFamily="34" charset="0"/>
                <a:cs typeface="Arial" panose="020B0604020202020204" pitchFamily="34" charset="0"/>
              </a:rPr>
              <a:t>targeted </a:t>
            </a:r>
            <a:r>
              <a:rPr lang="en-US" dirty="0">
                <a:latin typeface="Arial" panose="020B0604020202020204" pitchFamily="34" charset="0"/>
                <a:cs typeface="Arial" panose="020B0604020202020204" pitchFamily="34" charset="0"/>
              </a:rPr>
              <a:t>for a range of fraud </a:t>
            </a:r>
            <a:r>
              <a:rPr lang="en-US" dirty="0" smtClean="0">
                <a:latin typeface="Arial" panose="020B0604020202020204" pitchFamily="34" charset="0"/>
                <a:cs typeface="Arial" panose="020B0604020202020204" pitchFamily="34" charset="0"/>
              </a:rPr>
              <a:t>offences. </a:t>
            </a:r>
            <a:r>
              <a:rPr lang="en-US" dirty="0">
                <a:latin typeface="Arial" panose="020B0604020202020204" pitchFamily="34" charset="0"/>
                <a:cs typeface="Arial" panose="020B0604020202020204" pitchFamily="34" charset="0"/>
              </a:rPr>
              <a:t>These crimes often involve the perpetrator encouraging the victim to </a:t>
            </a:r>
            <a:r>
              <a:rPr lang="en-US" dirty="0" smtClean="0">
                <a:latin typeface="Arial" panose="020B0604020202020204" pitchFamily="34" charset="0"/>
                <a:cs typeface="Arial" panose="020B0604020202020204" pitchFamily="34" charset="0"/>
              </a:rPr>
              <a:t>visit </a:t>
            </a:r>
            <a:r>
              <a:rPr lang="en-US" dirty="0">
                <a:latin typeface="Arial" panose="020B0604020202020204" pitchFamily="34" charset="0"/>
                <a:cs typeface="Arial" panose="020B0604020202020204" pitchFamily="34" charset="0"/>
              </a:rPr>
              <a:t>their </a:t>
            </a:r>
            <a:r>
              <a:rPr lang="en-US" dirty="0" smtClean="0">
                <a:latin typeface="Arial" panose="020B0604020202020204" pitchFamily="34" charset="0"/>
                <a:cs typeface="Arial" panose="020B0604020202020204" pitchFamily="34" charset="0"/>
              </a:rPr>
              <a:t>bank or </a:t>
            </a:r>
            <a:r>
              <a:rPr lang="en-US" dirty="0">
                <a:latin typeface="Arial" panose="020B0604020202020204" pitchFamily="34" charset="0"/>
                <a:cs typeface="Arial" panose="020B0604020202020204" pitchFamily="34" charset="0"/>
              </a:rPr>
              <a:t>post </a:t>
            </a:r>
            <a:r>
              <a:rPr lang="en-US" dirty="0" smtClean="0">
                <a:latin typeface="Arial" panose="020B0604020202020204" pitchFamily="34" charset="0"/>
                <a:cs typeface="Arial" panose="020B0604020202020204" pitchFamily="34" charset="0"/>
              </a:rPr>
              <a:t>office </a:t>
            </a:r>
            <a:r>
              <a:rPr lang="en-US" dirty="0">
                <a:latin typeface="Arial" panose="020B0604020202020204" pitchFamily="34" charset="0"/>
                <a:cs typeface="Arial" panose="020B0604020202020204" pitchFamily="34" charset="0"/>
              </a:rPr>
              <a:t>in person and withdraw or transfer </a:t>
            </a:r>
            <a:r>
              <a:rPr lang="en-US" dirty="0" smtClean="0">
                <a:latin typeface="Arial" panose="020B0604020202020204" pitchFamily="34" charset="0"/>
                <a:cs typeface="Arial" panose="020B0604020202020204" pitchFamily="34" charset="0"/>
              </a:rPr>
              <a:t>cash. Often </a:t>
            </a:r>
            <a:r>
              <a:rPr lang="en-US" dirty="0">
                <a:latin typeface="Arial" panose="020B0604020202020204" pitchFamily="34" charset="0"/>
                <a:cs typeface="Arial" panose="020B0604020202020204" pitchFamily="34" charset="0"/>
              </a:rPr>
              <a:t>the perpetrator will accompany the victim in order to make the cash withdrawal or transfer.</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If bank staff </a:t>
            </a:r>
            <a:r>
              <a:rPr lang="en-US" dirty="0">
                <a:latin typeface="Arial" panose="020B0604020202020204" pitchFamily="34" charset="0"/>
                <a:cs typeface="Arial" panose="020B0604020202020204" pitchFamily="34" charset="0"/>
              </a:rPr>
              <a:t>suspect </a:t>
            </a:r>
            <a:r>
              <a:rPr lang="en-US" dirty="0" smtClean="0">
                <a:latin typeface="Arial" panose="020B0604020202020204" pitchFamily="34" charset="0"/>
                <a:cs typeface="Arial" panose="020B0604020202020204" pitchFamily="34" charset="0"/>
              </a:rPr>
              <a:t>a person is being </a:t>
            </a:r>
            <a:r>
              <a:rPr lang="en-US" dirty="0">
                <a:latin typeface="Arial" panose="020B0604020202020204" pitchFamily="34" charset="0"/>
                <a:cs typeface="Arial" panose="020B0604020202020204" pitchFamily="34" charset="0"/>
              </a:rPr>
              <a:t>coerced or the transaction is </a:t>
            </a:r>
            <a:r>
              <a:rPr lang="en-US" dirty="0" smtClean="0">
                <a:latin typeface="Arial" panose="020B0604020202020204" pitchFamily="34" charset="0"/>
                <a:cs typeface="Arial" panose="020B0604020202020204" pitchFamily="34" charset="0"/>
              </a:rPr>
              <a:t>as </a:t>
            </a:r>
            <a:r>
              <a:rPr lang="en-US" dirty="0">
                <a:latin typeface="Arial" panose="020B0604020202020204" pitchFamily="34" charset="0"/>
                <a:cs typeface="Arial" panose="020B0604020202020204" pitchFamily="34" charset="0"/>
              </a:rPr>
              <a:t>a result of fraud, the transaction is highlighted and the Police are contacted.</a:t>
            </a:r>
          </a:p>
          <a:p>
            <a:pPr marL="0" indent="0">
              <a:buNone/>
            </a:pPr>
            <a:endParaRPr lang="en-US"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Protocol is designed to provide a </a:t>
            </a:r>
            <a:r>
              <a:rPr lang="en-US" dirty="0" err="1">
                <a:latin typeface="Arial" panose="020B0604020202020204" pitchFamily="34" charset="0"/>
                <a:cs typeface="Arial" panose="020B0604020202020204" pitchFamily="34" charset="0"/>
              </a:rPr>
              <a:t>standardised</a:t>
            </a:r>
            <a:r>
              <a:rPr lang="en-US" dirty="0">
                <a:latin typeface="Arial" panose="020B0604020202020204" pitchFamily="34" charset="0"/>
                <a:cs typeface="Arial" panose="020B0604020202020204" pitchFamily="34" charset="0"/>
              </a:rPr>
              <a:t> method for how these concerns are dealt with and reported to </a:t>
            </a:r>
            <a:r>
              <a:rPr lang="en-US" dirty="0" smtClean="0">
                <a:latin typeface="Arial" panose="020B0604020202020204" pitchFamily="34" charset="0"/>
                <a:cs typeface="Arial" panose="020B0604020202020204" pitchFamily="34" charset="0"/>
              </a:rPr>
              <a:t>police.</a:t>
            </a:r>
            <a:endParaRPr lang="en-US"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6542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Impact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67544" y="1772816"/>
            <a:ext cx="8229600" cy="4389120"/>
          </a:xfrm>
        </p:spPr>
        <p:txBody>
          <a:bodyPr>
            <a:normAutofit fontScale="85000" lnSpcReduction="20000"/>
          </a:bodyPr>
          <a:lstStyle/>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Depression / </a:t>
            </a:r>
            <a:r>
              <a:rPr lang="en-GB" dirty="0" smtClean="0">
                <a:latin typeface="Arial" panose="020B0604020202020204" pitchFamily="34" charset="0"/>
                <a:cs typeface="Arial" panose="020B0604020202020204" pitchFamily="34" charset="0"/>
              </a:rPr>
              <a:t>anxiety / stress</a:t>
            </a:r>
            <a:endParaRPr lang="en-GB" dirty="0">
              <a:latin typeface="Arial" panose="020B0604020202020204" pitchFamily="34" charset="0"/>
              <a:cs typeface="Arial" panose="020B0604020202020204" pitchFamily="34" charset="0"/>
            </a:endParaRP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Distress</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Anger</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Embarrassment / loss of self-esteem</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Self-blame – decline in mental health</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Denial / fear</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Betrayal</a:t>
            </a:r>
          </a:p>
          <a:p>
            <a:pPr lvl="0">
              <a:buFont typeface="Courier New" panose="02070309020205020404" pitchFamily="49" charset="0"/>
              <a:buChar char="o"/>
            </a:pPr>
            <a:r>
              <a:rPr lang="en-GB" dirty="0" smtClean="0">
                <a:latin typeface="Arial" panose="020B0604020202020204" pitchFamily="34" charset="0"/>
                <a:cs typeface="Arial" panose="020B0604020202020204" pitchFamily="34" charset="0"/>
              </a:rPr>
              <a:t>Loss </a:t>
            </a:r>
            <a:r>
              <a:rPr lang="en-GB" dirty="0">
                <a:latin typeface="Arial" panose="020B0604020202020204" pitchFamily="34" charset="0"/>
                <a:cs typeface="Arial" panose="020B0604020202020204" pitchFamily="34" charset="0"/>
              </a:rPr>
              <a:t>of confidence to live independently</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Deterioration in physical health (leading to premature death)</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Social isolation</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More vulnerable to further exploitation</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Inability to replace lost savings due to lack of earning potential</a:t>
            </a:r>
          </a:p>
          <a:p>
            <a:pPr lvl="0">
              <a:buFont typeface="Courier New" panose="02070309020205020404" pitchFamily="49" charset="0"/>
              <a:buChar char="o"/>
            </a:pPr>
            <a:r>
              <a:rPr lang="en-GB" dirty="0">
                <a:latin typeface="Arial" panose="020B0604020202020204" pitchFamily="34" charset="0"/>
                <a:cs typeface="Arial" panose="020B0604020202020204" pitchFamily="34" charset="0"/>
              </a:rPr>
              <a:t>Risk of suicide</a:t>
            </a:r>
          </a:p>
          <a:p>
            <a:endParaRPr lang="en-GB" dirty="0"/>
          </a:p>
        </p:txBody>
      </p:sp>
    </p:spTree>
    <p:extLst>
      <p:ext uri="{BB962C8B-B14F-4D97-AF65-F5344CB8AC3E}">
        <p14:creationId xmlns:p14="http://schemas.microsoft.com/office/powerpoint/2010/main" val="23142088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866360"/>
          </a:xfrm>
        </p:spPr>
        <p:txBody>
          <a:bodyPr>
            <a:normAutofit/>
          </a:bodyPr>
          <a:lstStyle/>
          <a:p>
            <a:r>
              <a:rPr lang="en-GB" sz="4400" b="1" dirty="0" smtClean="0">
                <a:solidFill>
                  <a:srgbClr val="0070C0"/>
                </a:solidFill>
                <a:latin typeface="Arial" panose="020B0604020202020204" pitchFamily="34" charset="0"/>
                <a:cs typeface="Arial" panose="020B0604020202020204" pitchFamily="34" charset="0"/>
              </a:rPr>
              <a:t>How to report </a:t>
            </a:r>
            <a:endParaRPr lang="en-GB" sz="44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6" y="1772816"/>
            <a:ext cx="8229600" cy="4389120"/>
          </a:xfrm>
        </p:spPr>
        <p:txBody>
          <a:bodyPr/>
          <a:lstStyle/>
          <a:p>
            <a:pPr marL="0" indent="0">
              <a:buNone/>
            </a:pPr>
            <a:r>
              <a:rPr lang="en-GB" sz="2400" b="1" dirty="0" smtClean="0">
                <a:latin typeface="Arial" panose="020B0604020202020204" pitchFamily="34" charset="0"/>
                <a:cs typeface="Arial" panose="020B0604020202020204" pitchFamily="34" charset="0"/>
              </a:rPr>
              <a:t>Contact Adult Care</a:t>
            </a:r>
          </a:p>
          <a:p>
            <a:pPr marL="0" indent="0">
              <a:buNone/>
            </a:pPr>
            <a:r>
              <a:rPr lang="en-US" sz="2400" dirty="0" smtClean="0">
                <a:latin typeface="Arial" panose="020B0604020202020204" pitchFamily="34" charset="0"/>
                <a:cs typeface="Arial" panose="020B0604020202020204" pitchFamily="34" charset="0"/>
              </a:rPr>
              <a:t>Office hours           0300 </a:t>
            </a:r>
            <a:r>
              <a:rPr lang="en-US" sz="2400" dirty="0">
                <a:latin typeface="Arial" panose="020B0604020202020204" pitchFamily="34" charset="0"/>
                <a:cs typeface="Arial" panose="020B0604020202020204" pitchFamily="34" charset="0"/>
              </a:rPr>
              <a:t>303 8886 </a:t>
            </a:r>
          </a:p>
          <a:p>
            <a:pPr marL="0" indent="0">
              <a:buNone/>
            </a:pPr>
            <a:r>
              <a:rPr lang="en-US" sz="2400" dirty="0" smtClean="0">
                <a:latin typeface="Arial" panose="020B0604020202020204" pitchFamily="34" charset="0"/>
                <a:cs typeface="Arial" panose="020B0604020202020204" pitchFamily="34" charset="0"/>
              </a:rPr>
              <a:t>Out </a:t>
            </a:r>
            <a:r>
              <a:rPr lang="en-US" sz="2400" dirty="0">
                <a:latin typeface="Arial" panose="020B0604020202020204" pitchFamily="34" charset="0"/>
                <a:cs typeface="Arial" panose="020B0604020202020204" pitchFamily="34" charset="0"/>
              </a:rPr>
              <a:t>of office </a:t>
            </a:r>
            <a:r>
              <a:rPr lang="en-US" sz="2400" dirty="0" smtClean="0">
                <a:latin typeface="Arial" panose="020B0604020202020204" pitchFamily="34" charset="0"/>
                <a:cs typeface="Arial" panose="020B0604020202020204" pitchFamily="34" charset="0"/>
              </a:rPr>
              <a:t>hours 0300 </a:t>
            </a:r>
            <a:r>
              <a:rPr lang="en-US" sz="2400" dirty="0">
                <a:latin typeface="Arial" panose="020B0604020202020204" pitchFamily="34" charset="0"/>
                <a:cs typeface="Arial" panose="020B0604020202020204" pitchFamily="34" charset="0"/>
              </a:rPr>
              <a:t>303 8875. </a:t>
            </a:r>
            <a:endParaRPr lang="en-US" sz="2400" dirty="0" smtClean="0">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Email -                                   </a:t>
            </a:r>
            <a:r>
              <a:rPr lang="en-US" sz="2400" u="sng" dirty="0" smtClean="0">
                <a:latin typeface="Arial" panose="020B0604020202020204" pitchFamily="34" charset="0"/>
                <a:cs typeface="Arial" panose="020B0604020202020204" pitchFamily="34" charset="0"/>
              </a:rPr>
              <a:t>AdultPreventionTeam@rochdale.gov.uk</a:t>
            </a:r>
            <a:r>
              <a:rPr lang="en-US" sz="2400" dirty="0">
                <a:latin typeface="Arial" panose="020B0604020202020204" pitchFamily="34" charset="0"/>
                <a:cs typeface="Arial" panose="020B0604020202020204" pitchFamily="34" charset="0"/>
              </a:rPr>
              <a:t> </a:t>
            </a:r>
          </a:p>
          <a:p>
            <a:pPr marL="0" indent="0">
              <a:buNone/>
            </a:pPr>
            <a:endParaRPr lang="en-US" sz="2000" b="1" dirty="0" smtClean="0">
              <a:latin typeface="Arial" panose="020B0604020202020204" pitchFamily="34" charset="0"/>
              <a:cs typeface="Arial" panose="020B0604020202020204" pitchFamily="34" charset="0"/>
            </a:endParaRPr>
          </a:p>
          <a:p>
            <a:pPr marL="0" indent="0">
              <a:buNone/>
            </a:pPr>
            <a:endParaRPr lang="en-US" sz="2000" b="1" dirty="0">
              <a:latin typeface="Arial" panose="020B0604020202020204" pitchFamily="34" charset="0"/>
              <a:cs typeface="Arial" panose="020B0604020202020204" pitchFamily="34" charset="0"/>
            </a:endParaRPr>
          </a:p>
          <a:p>
            <a:pPr marL="0" indent="0" algn="ctr">
              <a:buNone/>
            </a:pPr>
            <a:r>
              <a:rPr lang="en-US" b="1" dirty="0" smtClean="0">
                <a:latin typeface="Arial" panose="020B0604020202020204" pitchFamily="34" charset="0"/>
                <a:cs typeface="Arial" panose="020B0604020202020204" pitchFamily="34" charset="0"/>
              </a:rPr>
              <a:t>If </a:t>
            </a:r>
            <a:r>
              <a:rPr lang="en-US" b="1" dirty="0">
                <a:latin typeface="Arial" panose="020B0604020202020204" pitchFamily="34" charset="0"/>
                <a:cs typeface="Arial" panose="020B0604020202020204" pitchFamily="34" charset="0"/>
              </a:rPr>
              <a:t>you </a:t>
            </a:r>
            <a:r>
              <a:rPr lang="en-US" b="1" dirty="0" smtClean="0">
                <a:latin typeface="Arial" panose="020B0604020202020204" pitchFamily="34" charset="0"/>
                <a:cs typeface="Arial" panose="020B0604020202020204" pitchFamily="34" charset="0"/>
              </a:rPr>
              <a:t>think </a:t>
            </a:r>
            <a:r>
              <a:rPr lang="en-US" b="1" dirty="0">
                <a:latin typeface="Arial" panose="020B0604020202020204" pitchFamily="34" charset="0"/>
                <a:cs typeface="Arial" panose="020B0604020202020204" pitchFamily="34" charset="0"/>
              </a:rPr>
              <a:t>an adult is in immediate </a:t>
            </a:r>
            <a:r>
              <a:rPr lang="en-US" b="1" dirty="0" smtClean="0">
                <a:latin typeface="Arial" panose="020B0604020202020204" pitchFamily="34" charset="0"/>
                <a:cs typeface="Arial" panose="020B0604020202020204" pitchFamily="34" charset="0"/>
              </a:rPr>
              <a:t>danger </a:t>
            </a:r>
          </a:p>
          <a:p>
            <a:pPr marL="0" indent="0" algn="ctr">
              <a:buNone/>
            </a:pPr>
            <a:r>
              <a:rPr lang="en-US" b="1" dirty="0" smtClean="0">
                <a:latin typeface="Arial" panose="020B0604020202020204" pitchFamily="34" charset="0"/>
                <a:cs typeface="Arial" panose="020B0604020202020204" pitchFamily="34" charset="0"/>
              </a:rPr>
              <a:t>contact </a:t>
            </a:r>
            <a:r>
              <a:rPr lang="en-US" b="1" dirty="0">
                <a:latin typeface="Arial" panose="020B0604020202020204" pitchFamily="34" charset="0"/>
                <a:cs typeface="Arial" panose="020B0604020202020204" pitchFamily="34" charset="0"/>
              </a:rPr>
              <a:t>the police on 999</a:t>
            </a:r>
            <a:endParaRPr lang="en-US" dirty="0">
              <a:latin typeface="Arial" panose="020B060402020202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664803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84302">
            <a:off x="2575636" y="1845013"/>
            <a:ext cx="2033461" cy="28671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67544" y="692696"/>
            <a:ext cx="8229600" cy="722344"/>
          </a:xfrm>
        </p:spPr>
        <p:txBody>
          <a:bodyPr>
            <a:normAutofit fontScale="90000"/>
          </a:bodyPr>
          <a:lstStyle/>
          <a:p>
            <a:r>
              <a:rPr lang="en-GB" sz="2800" b="1" dirty="0" smtClean="0">
                <a:solidFill>
                  <a:srgbClr val="0070C0"/>
                </a:solidFill>
                <a:latin typeface="Arial" panose="020B0604020202020204" pitchFamily="34" charset="0"/>
                <a:cs typeface="Arial" panose="020B0604020202020204" pitchFamily="34" charset="0"/>
              </a:rPr>
              <a:t>Resources available on the </a:t>
            </a:r>
            <a:r>
              <a:rPr lang="en-GB" sz="2800" b="1" dirty="0" smtClean="0">
                <a:solidFill>
                  <a:srgbClr val="FF0000"/>
                </a:solidFill>
                <a:latin typeface="Arial" panose="020B0604020202020204" pitchFamily="34" charset="0"/>
                <a:cs typeface="Arial" panose="020B0604020202020204" pitchFamily="34" charset="0"/>
              </a:rPr>
              <a:t>www.rbsab.org</a:t>
            </a:r>
            <a:r>
              <a:rPr lang="en-GB" sz="2800" b="1" dirty="0" smtClean="0">
                <a:solidFill>
                  <a:srgbClr val="0070C0"/>
                </a:solidFill>
                <a:latin typeface="Arial" panose="020B0604020202020204" pitchFamily="34" charset="0"/>
                <a:cs typeface="Arial" panose="020B0604020202020204" pitchFamily="34" charset="0"/>
              </a:rPr>
              <a:t>  website</a:t>
            </a:r>
            <a:endParaRPr lang="en-GB" sz="2800" b="1" dirty="0">
              <a:solidFill>
                <a:srgbClr val="0070C0"/>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70930">
            <a:off x="503187" y="1697739"/>
            <a:ext cx="2098136" cy="29585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253739">
            <a:off x="4562866" y="1706719"/>
            <a:ext cx="1940108" cy="2780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939418">
            <a:off x="2773327" y="4489433"/>
            <a:ext cx="2168674" cy="218518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629606">
            <a:off x="4950593" y="4000221"/>
            <a:ext cx="1785790" cy="2689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22660">
            <a:off x="401162" y="4083740"/>
            <a:ext cx="1897083" cy="27059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702452">
            <a:off x="6512751" y="1775177"/>
            <a:ext cx="1830295" cy="257122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1348214">
            <a:off x="7087322" y="4111399"/>
            <a:ext cx="1962326" cy="265062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4368724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3"/>
          <p:cNvSpPr>
            <a:spLocks noGrp="1"/>
          </p:cNvSpPr>
          <p:nvPr>
            <p:ph type="title"/>
          </p:nvPr>
        </p:nvSpPr>
        <p:spPr>
          <a:xfrm>
            <a:off x="468313" y="765174"/>
            <a:ext cx="7713662" cy="3959969"/>
          </a:xfrm>
        </p:spPr>
        <p:txBody>
          <a:bodyPr/>
          <a:lstStyle/>
          <a:p>
            <a:pPr algn="ctr"/>
            <a:r>
              <a:rPr lang="en-GB" altLang="en-US" sz="4000" b="1" i="1" dirty="0" smtClean="0">
                <a:solidFill>
                  <a:srgbClr val="00B0F0"/>
                </a:solidFill>
                <a:latin typeface="Arial" pitchFamily="34" charset="0"/>
                <a:cs typeface="Arial" pitchFamily="34" charset="0"/>
              </a:rPr>
              <a:t>Thank you for taking part!</a:t>
            </a:r>
            <a:r>
              <a:rPr lang="en-GB" altLang="en-US" sz="4000" dirty="0" smtClean="0">
                <a:solidFill>
                  <a:srgbClr val="00B0F0"/>
                </a:solidFill>
              </a:rPr>
              <a:t/>
            </a:r>
            <a:br>
              <a:rPr lang="en-GB" altLang="en-US" sz="4000" dirty="0" smtClean="0">
                <a:solidFill>
                  <a:srgbClr val="00B0F0"/>
                </a:solidFill>
              </a:rPr>
            </a:br>
            <a:r>
              <a:rPr lang="en-GB" altLang="en-US" sz="2800" dirty="0" smtClean="0"/>
              <a:t/>
            </a:r>
            <a:br>
              <a:rPr lang="en-GB" altLang="en-US" sz="2800" dirty="0" smtClean="0"/>
            </a:br>
            <a:r>
              <a:rPr lang="en-GB" altLang="en-US" sz="2800" b="1" dirty="0" smtClean="0">
                <a:solidFill>
                  <a:schemeClr val="tx1"/>
                </a:solidFill>
                <a:latin typeface="Arial" pitchFamily="34" charset="0"/>
                <a:cs typeface="Arial" pitchFamily="34" charset="0"/>
              </a:rPr>
              <a:t>We will </a:t>
            </a:r>
            <a:r>
              <a:rPr lang="en-GB" altLang="en-US" sz="2800" b="1" smtClean="0">
                <a:solidFill>
                  <a:schemeClr val="tx1"/>
                </a:solidFill>
                <a:latin typeface="Arial" pitchFamily="34" charset="0"/>
                <a:cs typeface="Arial" pitchFamily="34" charset="0"/>
              </a:rPr>
              <a:t>email a </a:t>
            </a:r>
            <a:r>
              <a:rPr lang="en-GB" altLang="en-US" sz="2800" b="1" dirty="0" smtClean="0">
                <a:solidFill>
                  <a:schemeClr val="tx1"/>
                </a:solidFill>
                <a:latin typeface="Arial" pitchFamily="34" charset="0"/>
                <a:cs typeface="Arial" pitchFamily="34" charset="0"/>
              </a:rPr>
              <a:t>link to the evaluation form.</a:t>
            </a:r>
            <a:br>
              <a:rPr lang="en-GB" altLang="en-US" sz="2800" b="1" dirty="0" smtClean="0">
                <a:solidFill>
                  <a:schemeClr val="tx1"/>
                </a:solidFill>
                <a:latin typeface="Arial" pitchFamily="34" charset="0"/>
                <a:cs typeface="Arial" pitchFamily="34" charset="0"/>
              </a:rPr>
            </a:br>
            <a:r>
              <a:rPr lang="en-GB" altLang="en-US" sz="2800" b="1" dirty="0" smtClean="0">
                <a:solidFill>
                  <a:schemeClr val="tx1"/>
                </a:solidFill>
                <a:latin typeface="Arial" pitchFamily="34" charset="0"/>
                <a:cs typeface="Arial" pitchFamily="34" charset="0"/>
              </a:rPr>
              <a:t/>
            </a:r>
            <a:br>
              <a:rPr lang="en-GB" altLang="en-US" sz="2800" b="1" dirty="0" smtClean="0">
                <a:solidFill>
                  <a:schemeClr val="tx1"/>
                </a:solidFill>
                <a:latin typeface="Arial" pitchFamily="34" charset="0"/>
                <a:cs typeface="Arial" pitchFamily="34" charset="0"/>
              </a:rPr>
            </a:br>
            <a:r>
              <a:rPr lang="en-GB" altLang="en-US" sz="2800" b="1" dirty="0" smtClean="0">
                <a:solidFill>
                  <a:schemeClr val="tx1"/>
                </a:solidFill>
                <a:latin typeface="Arial" pitchFamily="34" charset="0"/>
                <a:cs typeface="Arial" pitchFamily="34" charset="0"/>
              </a:rPr>
              <a:t>Once completed, we will send you your certificate of attendance</a:t>
            </a:r>
            <a:r>
              <a:rPr lang="en-GB" altLang="en-US" sz="2800" b="1" dirty="0" smtClean="0">
                <a:solidFill>
                  <a:srgbClr val="00B0F0"/>
                </a:solidFill>
                <a:latin typeface="Arial" pitchFamily="34" charset="0"/>
                <a:cs typeface="Arial" pitchFamily="34" charset="0"/>
              </a:rPr>
              <a:t>.</a:t>
            </a:r>
          </a:p>
        </p:txBody>
      </p:sp>
      <p:pic>
        <p:nvPicPr>
          <p:cNvPr id="92163"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241936"/>
            <a:ext cx="2608982" cy="120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4949765"/>
            <a:ext cx="3782577" cy="1787656"/>
          </a:xfrm>
          <a:prstGeom prst="rect">
            <a:avLst/>
          </a:prstGeom>
        </p:spPr>
      </p:pic>
    </p:spTree>
    <p:extLst>
      <p:ext uri="{BB962C8B-B14F-4D97-AF65-F5344CB8AC3E}">
        <p14:creationId xmlns:p14="http://schemas.microsoft.com/office/powerpoint/2010/main" val="17924585"/>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What is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lgn="ctr">
              <a:buNone/>
            </a:pPr>
            <a:endParaRPr lang="en-GB" b="1" i="1" dirty="0" smtClean="0">
              <a:latin typeface="Arial" panose="020B0604020202020204" pitchFamily="34" charset="0"/>
              <a:cs typeface="Arial" panose="020B0604020202020204" pitchFamily="34" charset="0"/>
            </a:endParaRPr>
          </a:p>
          <a:p>
            <a:pPr marL="0" indent="0" algn="ctr">
              <a:buNone/>
            </a:pPr>
            <a:endParaRPr lang="en-GB" b="1" i="1" dirty="0">
              <a:latin typeface="Arial" panose="020B0604020202020204" pitchFamily="34" charset="0"/>
              <a:cs typeface="Arial" panose="020B0604020202020204" pitchFamily="34" charset="0"/>
            </a:endParaRPr>
          </a:p>
          <a:p>
            <a:pPr marL="0" indent="0" algn="ctr">
              <a:buNone/>
            </a:pPr>
            <a:r>
              <a:rPr lang="en-GB" sz="2800" i="1" dirty="0" smtClean="0">
                <a:latin typeface="Arial" panose="020B0604020202020204" pitchFamily="34" charset="0"/>
                <a:cs typeface="Arial" panose="020B0604020202020204" pitchFamily="34" charset="0"/>
              </a:rPr>
              <a:t>“</a:t>
            </a:r>
            <a:r>
              <a:rPr lang="en-GB" sz="2800" i="1" dirty="0">
                <a:latin typeface="Arial" panose="020B0604020202020204" pitchFamily="34" charset="0"/>
                <a:cs typeface="Arial" panose="020B0604020202020204" pitchFamily="34" charset="0"/>
              </a:rPr>
              <a:t>The unauthorised and improper use of funds, property or any resources belonging to another individual”</a:t>
            </a:r>
            <a:r>
              <a:rPr lang="en-GB" sz="2800" dirty="0">
                <a:latin typeface="Arial" panose="020B0604020202020204" pitchFamily="34" charset="0"/>
                <a:cs typeface="Arial" panose="020B0604020202020204" pitchFamily="34" charset="0"/>
              </a:rPr>
              <a:t> </a:t>
            </a:r>
            <a:endParaRPr lang="en-GB" sz="2800" dirty="0" smtClean="0">
              <a:latin typeface="Arial" panose="020B0604020202020204" pitchFamily="34" charset="0"/>
              <a:cs typeface="Arial" panose="020B0604020202020204" pitchFamily="34" charset="0"/>
            </a:endParaRPr>
          </a:p>
          <a:p>
            <a:pPr marL="0" indent="0" algn="ctr">
              <a:buNone/>
            </a:pPr>
            <a:endParaRPr lang="en-GB" b="1" dirty="0" smtClean="0">
              <a:latin typeface="Arial" panose="020B0604020202020204" pitchFamily="34" charset="0"/>
              <a:cs typeface="Arial" panose="020B0604020202020204" pitchFamily="34" charset="0"/>
            </a:endParaRPr>
          </a:p>
          <a:p>
            <a:pPr marL="0" indent="0" algn="ctr">
              <a:buNone/>
            </a:pPr>
            <a:r>
              <a:rPr lang="en-GB" sz="1600" dirty="0" smtClean="0">
                <a:latin typeface="Arial" panose="020B0604020202020204" pitchFamily="34" charset="0"/>
                <a:cs typeface="Arial" panose="020B0604020202020204" pitchFamily="34" charset="0"/>
              </a:rPr>
              <a:t>(</a:t>
            </a:r>
            <a:r>
              <a:rPr lang="en-GB" sz="1600" dirty="0">
                <a:latin typeface="Arial" panose="020B0604020202020204" pitchFamily="34" charset="0"/>
                <a:cs typeface="Arial" panose="020B0604020202020204" pitchFamily="34" charset="0"/>
              </a:rPr>
              <a:t>DH / Home Office, 2000) </a:t>
            </a:r>
          </a:p>
          <a:p>
            <a:endParaRPr lang="en-GB" dirty="0"/>
          </a:p>
        </p:txBody>
      </p:sp>
    </p:spTree>
    <p:extLst>
      <p:ext uri="{BB962C8B-B14F-4D97-AF65-F5344CB8AC3E}">
        <p14:creationId xmlns:p14="http://schemas.microsoft.com/office/powerpoint/2010/main" val="300635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solidFill>
                  <a:srgbClr val="0070C0"/>
                </a:solidFill>
                <a:latin typeface="Arial" panose="020B0604020202020204" pitchFamily="34" charset="0"/>
                <a:cs typeface="Arial" panose="020B0604020202020204" pitchFamily="34" charset="0"/>
              </a:rPr>
              <a:t>Types of Financial Abuse</a:t>
            </a:r>
            <a:endParaRPr lang="en-GB" sz="40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smtClean="0"/>
          </a:p>
          <a:p>
            <a:pPr marL="0" indent="0" algn="ctr">
              <a:buNone/>
            </a:pPr>
            <a:r>
              <a:rPr lang="en-GB" sz="3200" b="1" dirty="0" smtClean="0">
                <a:latin typeface="Arial" panose="020B0604020202020204" pitchFamily="34" charset="0"/>
                <a:cs typeface="Arial" panose="020B0604020202020204" pitchFamily="34" charset="0"/>
              </a:rPr>
              <a:t>How many can you identify?</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609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solidFill>
                  <a:srgbClr val="0070C0"/>
                </a:solidFill>
                <a:latin typeface="Arial" panose="020B0604020202020204" pitchFamily="34" charset="0"/>
                <a:cs typeface="Arial" panose="020B0604020202020204" pitchFamily="34" charset="0"/>
              </a:rPr>
              <a:t>Types of Financial Abuse</a:t>
            </a:r>
            <a:endParaRPr lang="en-GB" sz="4000" b="1" dirty="0">
              <a:solidFill>
                <a:schemeClr val="accent1">
                  <a:lumMod val="75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lnSpcReduction="10000"/>
          </a:bodyPr>
          <a:lstStyle/>
          <a:p>
            <a:pPr>
              <a:buFont typeface="Courier New" panose="02070309020205020404" pitchFamily="49" charset="0"/>
              <a:buChar char="o"/>
            </a:pPr>
            <a:r>
              <a:rPr lang="en-US" sz="2800" dirty="0">
                <a:latin typeface="Arial" panose="020B0604020202020204" pitchFamily="34" charset="0"/>
                <a:cs typeface="Arial" panose="020B0604020202020204" pitchFamily="34" charset="0"/>
              </a:rPr>
              <a:t>Theft, fraud and </a:t>
            </a:r>
            <a:r>
              <a:rPr lang="en-US" sz="2800" dirty="0" smtClean="0">
                <a:latin typeface="Arial" panose="020B0604020202020204" pitchFamily="34" charset="0"/>
                <a:cs typeface="Arial" panose="020B0604020202020204" pitchFamily="34" charset="0"/>
              </a:rPr>
              <a:t>exploitation</a:t>
            </a: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a:latin typeface="Arial" panose="020B0604020202020204" pitchFamily="34" charset="0"/>
                <a:cs typeface="Arial" panose="020B0604020202020204" pitchFamily="34" charset="0"/>
              </a:rPr>
              <a:t>Pressure in connection with wills, property, inheritance or financial </a:t>
            </a:r>
            <a:r>
              <a:rPr lang="en-US" sz="2800" dirty="0" smtClean="0">
                <a:latin typeface="Arial" panose="020B0604020202020204" pitchFamily="34" charset="0"/>
                <a:cs typeface="Arial" panose="020B0604020202020204" pitchFamily="34" charset="0"/>
              </a:rPr>
              <a:t>transactions</a:t>
            </a:r>
          </a:p>
          <a:p>
            <a:pPr>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a:latin typeface="Arial" panose="020B0604020202020204" pitchFamily="34" charset="0"/>
                <a:cs typeface="Arial" panose="020B0604020202020204" pitchFamily="34" charset="0"/>
              </a:rPr>
              <a:t>Misuse or misappropriation of property, assets, possessions, savings, capital or </a:t>
            </a:r>
            <a:r>
              <a:rPr lang="en-US" sz="2800" dirty="0" smtClean="0">
                <a:latin typeface="Arial" panose="020B0604020202020204" pitchFamily="34" charset="0"/>
                <a:cs typeface="Arial" panose="020B0604020202020204" pitchFamily="34" charset="0"/>
              </a:rPr>
              <a:t>benefits</a:t>
            </a: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8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800" dirty="0">
                <a:latin typeface="Arial" panose="020B0604020202020204" pitchFamily="34" charset="0"/>
                <a:cs typeface="Arial" panose="020B0604020202020204" pitchFamily="34" charset="0"/>
              </a:rPr>
              <a:t>Theft i.e. money or possessions stolen, borrowed or withheld without </a:t>
            </a:r>
            <a:r>
              <a:rPr lang="en-US" sz="2800" dirty="0" smtClean="0">
                <a:latin typeface="Arial" panose="020B0604020202020204" pitchFamily="34" charset="0"/>
                <a:cs typeface="Arial" panose="020B0604020202020204" pitchFamily="34" charset="0"/>
              </a:rPr>
              <a:t>permission </a:t>
            </a:r>
            <a:endParaRPr lang="en-US"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75574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Types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5040560"/>
          </a:xfrm>
        </p:spPr>
        <p:txBody>
          <a:bodyPr>
            <a:normAutofit fontScale="92500" lnSpcReduction="10000"/>
          </a:bodyPr>
          <a:lstStyle/>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Wrongfully </a:t>
            </a:r>
            <a:r>
              <a:rPr lang="en-US" sz="2900" dirty="0">
                <a:latin typeface="Arial" panose="020B0604020202020204" pitchFamily="34" charset="0"/>
                <a:cs typeface="Arial" panose="020B0604020202020204" pitchFamily="34" charset="0"/>
              </a:rPr>
              <a:t>controlling access to money or </a:t>
            </a:r>
            <a:r>
              <a:rPr lang="en-US" sz="2900" dirty="0" smtClean="0">
                <a:latin typeface="Arial" panose="020B0604020202020204" pitchFamily="34" charset="0"/>
                <a:cs typeface="Arial" panose="020B0604020202020204" pitchFamily="34" charset="0"/>
              </a:rPr>
              <a:t>benefits</a:t>
            </a: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Preventing </a:t>
            </a:r>
            <a:r>
              <a:rPr lang="en-US" sz="2900" dirty="0">
                <a:latin typeface="Arial" panose="020B0604020202020204" pitchFamily="34" charset="0"/>
                <a:cs typeface="Arial" panose="020B0604020202020204" pitchFamily="34" charset="0"/>
              </a:rPr>
              <a:t>someone buying goods, services or leisure </a:t>
            </a:r>
            <a:r>
              <a:rPr lang="en-US" sz="2900" dirty="0" smtClean="0">
                <a:latin typeface="Arial" panose="020B0604020202020204" pitchFamily="34" charset="0"/>
                <a:cs typeface="Arial" panose="020B0604020202020204" pitchFamily="34" charset="0"/>
              </a:rPr>
              <a:t>activities</a:t>
            </a:r>
          </a:p>
          <a:p>
            <a:pPr marL="0" indent="0">
              <a:buNone/>
            </a:pP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Money </a:t>
            </a:r>
            <a:r>
              <a:rPr lang="en-US" sz="2900" dirty="0">
                <a:latin typeface="Arial" panose="020B0604020202020204" pitchFamily="34" charset="0"/>
                <a:cs typeface="Arial" panose="020B0604020202020204" pitchFamily="34" charset="0"/>
              </a:rPr>
              <a:t>being absorbed into a care home or household budget without the person’s </a:t>
            </a:r>
            <a:r>
              <a:rPr lang="en-US" sz="2900" dirty="0" smtClean="0">
                <a:latin typeface="Arial" panose="020B0604020202020204" pitchFamily="34" charset="0"/>
                <a:cs typeface="Arial" panose="020B0604020202020204" pitchFamily="34" charset="0"/>
              </a:rPr>
              <a:t>consent</a:t>
            </a: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Being </a:t>
            </a:r>
            <a:r>
              <a:rPr lang="en-US" sz="2900" dirty="0">
                <a:latin typeface="Arial" panose="020B0604020202020204" pitchFamily="34" charset="0"/>
                <a:cs typeface="Arial" panose="020B0604020202020204" pitchFamily="34" charset="0"/>
              </a:rPr>
              <a:t>deliberately overcharged for goods or services, or being asked to part with money under false </a:t>
            </a:r>
            <a:r>
              <a:rPr lang="en-US" sz="2900" dirty="0" smtClean="0">
                <a:latin typeface="Arial" panose="020B0604020202020204" pitchFamily="34" charset="0"/>
                <a:cs typeface="Arial" panose="020B0604020202020204" pitchFamily="34" charset="0"/>
              </a:rPr>
              <a:t>pretenses </a:t>
            </a:r>
            <a:endParaRPr lang="en-US" sz="29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42847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Types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5040560"/>
          </a:xfrm>
        </p:spPr>
        <p:txBody>
          <a:bodyPr>
            <a:normAutofit fontScale="85000" lnSpcReduction="20000"/>
          </a:bodyPr>
          <a:lstStyle/>
          <a:p>
            <a:pPr>
              <a:buFont typeface="Courier New" panose="02070309020205020404" pitchFamily="49" charset="0"/>
              <a:buChar char="o"/>
            </a:pPr>
            <a:r>
              <a:rPr lang="en-US" sz="3000" dirty="0">
                <a:latin typeface="Arial" panose="020B0604020202020204" pitchFamily="34" charset="0"/>
                <a:cs typeface="Arial" panose="020B0604020202020204" pitchFamily="34" charset="0"/>
              </a:rPr>
              <a:t>D</a:t>
            </a:r>
            <a:r>
              <a:rPr lang="en-US" sz="3000" dirty="0" smtClean="0">
                <a:latin typeface="Arial" panose="020B0604020202020204" pitchFamily="34" charset="0"/>
                <a:cs typeface="Arial" panose="020B0604020202020204" pitchFamily="34" charset="0"/>
              </a:rPr>
              <a:t>eliberately </a:t>
            </a:r>
            <a:r>
              <a:rPr lang="en-US" sz="3000" dirty="0">
                <a:latin typeface="Arial" panose="020B0604020202020204" pitchFamily="34" charset="0"/>
                <a:cs typeface="Arial" panose="020B0604020202020204" pitchFamily="34" charset="0"/>
              </a:rPr>
              <a:t>overcharged for goods or services, or being asked to part with money under false </a:t>
            </a:r>
            <a:r>
              <a:rPr lang="en-US" sz="3000" dirty="0" smtClean="0">
                <a:latin typeface="Arial" panose="020B0604020202020204" pitchFamily="34" charset="0"/>
                <a:cs typeface="Arial" panose="020B0604020202020204" pitchFamily="34" charset="0"/>
              </a:rPr>
              <a:t>pretenses</a:t>
            </a:r>
            <a:endParaRPr lang="en-US" sz="3000" dirty="0">
              <a:latin typeface="Arial" panose="020B0604020202020204" pitchFamily="34" charset="0"/>
              <a:cs typeface="Arial" panose="020B0604020202020204" pitchFamily="34" charset="0"/>
            </a:endParaRPr>
          </a:p>
          <a:p>
            <a:pPr marL="0" indent="0">
              <a:buNone/>
            </a:pPr>
            <a:endParaRPr lang="en-US" sz="3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000" dirty="0" smtClean="0">
                <a:latin typeface="Arial" panose="020B0604020202020204" pitchFamily="34" charset="0"/>
                <a:cs typeface="Arial" panose="020B0604020202020204" pitchFamily="34" charset="0"/>
              </a:rPr>
              <a:t>Not </a:t>
            </a:r>
            <a:r>
              <a:rPr lang="en-US" sz="3000" dirty="0">
                <a:latin typeface="Arial" panose="020B0604020202020204" pitchFamily="34" charset="0"/>
                <a:cs typeface="Arial" panose="020B0604020202020204" pitchFamily="34" charset="0"/>
              </a:rPr>
              <a:t>providing the care (1 to 1 and shared hours) but charging the </a:t>
            </a:r>
            <a:r>
              <a:rPr lang="en-US" sz="3000" dirty="0" smtClean="0">
                <a:latin typeface="Arial" panose="020B0604020202020204" pitchFamily="34" charset="0"/>
                <a:cs typeface="Arial" panose="020B0604020202020204" pitchFamily="34" charset="0"/>
              </a:rPr>
              <a:t>client</a:t>
            </a:r>
          </a:p>
          <a:p>
            <a:pPr marL="0" indent="0">
              <a:buNone/>
            </a:pPr>
            <a:r>
              <a:rPr lang="en-US" sz="3000" dirty="0" smtClean="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000" dirty="0">
                <a:latin typeface="Arial" panose="020B0604020202020204" pitchFamily="34" charset="0"/>
                <a:cs typeface="Arial" panose="020B0604020202020204" pitchFamily="34" charset="0"/>
              </a:rPr>
              <a:t>Carrying out unnecessary work and / or </a:t>
            </a:r>
            <a:r>
              <a:rPr lang="en-US" sz="3000" dirty="0" smtClean="0">
                <a:latin typeface="Arial" panose="020B0604020202020204" pitchFamily="34" charset="0"/>
                <a:cs typeface="Arial" panose="020B0604020202020204" pitchFamily="34" charset="0"/>
              </a:rPr>
              <a:t>overcharging</a:t>
            </a:r>
          </a:p>
          <a:p>
            <a:pPr marL="0" indent="0">
              <a:buNone/>
            </a:pPr>
            <a:r>
              <a:rPr lang="en-US" sz="3000" dirty="0" smtClean="0">
                <a:latin typeface="Arial" panose="020B0604020202020204" pitchFamily="34" charset="0"/>
                <a:cs typeface="Arial" panose="020B0604020202020204" pitchFamily="34" charset="0"/>
              </a:rPr>
              <a:t> </a:t>
            </a:r>
            <a:endParaRPr lang="en-US" sz="30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000" dirty="0">
                <a:latin typeface="Arial" panose="020B0604020202020204" pitchFamily="34" charset="0"/>
                <a:cs typeface="Arial" panose="020B0604020202020204" pitchFamily="34" charset="0"/>
              </a:rPr>
              <a:t>Postal, telephone and internet scams where the person has interacted with someone and has lost money. </a:t>
            </a:r>
          </a:p>
          <a:p>
            <a:endParaRPr lang="en-GB" dirty="0"/>
          </a:p>
        </p:txBody>
      </p:sp>
    </p:spTree>
    <p:extLst>
      <p:ext uri="{BB962C8B-B14F-4D97-AF65-F5344CB8AC3E}">
        <p14:creationId xmlns:p14="http://schemas.microsoft.com/office/powerpoint/2010/main" val="3371204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Types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5040560"/>
          </a:xfrm>
        </p:spPr>
        <p:txBody>
          <a:bodyPr>
            <a:normAutofit/>
          </a:bodyPr>
          <a:lstStyle/>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Unlicensed </a:t>
            </a:r>
            <a:r>
              <a:rPr lang="en-US" sz="2900" dirty="0">
                <a:latin typeface="Arial" panose="020B0604020202020204" pitchFamily="34" charset="0"/>
                <a:cs typeface="Arial" panose="020B0604020202020204" pitchFamily="34" charset="0"/>
              </a:rPr>
              <a:t>money lending (loan sharks) i.e. being offered a loan on very bad </a:t>
            </a:r>
            <a:r>
              <a:rPr lang="en-US" sz="2900" dirty="0" smtClean="0">
                <a:latin typeface="Arial" panose="020B0604020202020204" pitchFamily="34" charset="0"/>
                <a:cs typeface="Arial" panose="020B0604020202020204" pitchFamily="34" charset="0"/>
              </a:rPr>
              <a:t>terms</a:t>
            </a:r>
          </a:p>
          <a:p>
            <a:pPr marL="0" indent="0">
              <a:buNone/>
            </a:pPr>
            <a:r>
              <a:rPr lang="en-US" sz="2900" dirty="0" smtClean="0">
                <a:latin typeface="Arial" panose="020B0604020202020204" pitchFamily="34" charset="0"/>
                <a:cs typeface="Arial" panose="020B0604020202020204" pitchFamily="34" charset="0"/>
              </a:rPr>
              <a:t> </a:t>
            </a: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Staff </a:t>
            </a:r>
            <a:r>
              <a:rPr lang="en-US" sz="2900" dirty="0">
                <a:latin typeface="Arial" panose="020B0604020202020204" pitchFamily="34" charset="0"/>
                <a:cs typeface="Arial" panose="020B0604020202020204" pitchFamily="34" charset="0"/>
              </a:rPr>
              <a:t>or volunteers borrowing money, or accepting gifts or money from </a:t>
            </a:r>
            <a:r>
              <a:rPr lang="en-US" sz="2900" dirty="0" smtClean="0">
                <a:latin typeface="Arial" panose="020B0604020202020204" pitchFamily="34" charset="0"/>
                <a:cs typeface="Arial" panose="020B0604020202020204" pitchFamily="34" charset="0"/>
              </a:rPr>
              <a:t>clients</a:t>
            </a:r>
            <a:endParaRPr lang="en-US" sz="2900" dirty="0">
              <a:latin typeface="Arial" panose="020B0604020202020204" pitchFamily="34" charset="0"/>
              <a:cs typeface="Arial" panose="020B0604020202020204" pitchFamily="34" charset="0"/>
            </a:endParaRPr>
          </a:p>
          <a:p>
            <a:pPr marL="0" indent="0">
              <a:buNone/>
            </a:pP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Misuse </a:t>
            </a:r>
            <a:r>
              <a:rPr lang="en-US" sz="2900" dirty="0">
                <a:latin typeface="Arial" panose="020B0604020202020204" pitchFamily="34" charset="0"/>
                <a:cs typeface="Arial" panose="020B0604020202020204" pitchFamily="34" charset="0"/>
              </a:rPr>
              <a:t>of a person’s assets by </a:t>
            </a:r>
            <a:r>
              <a:rPr lang="en-US" sz="2900" dirty="0" smtClean="0">
                <a:latin typeface="Arial" panose="020B0604020202020204" pitchFamily="34" charset="0"/>
                <a:cs typeface="Arial" panose="020B0604020202020204" pitchFamily="34" charset="0"/>
              </a:rPr>
              <a:t>professionals</a:t>
            </a:r>
            <a:endParaRPr lang="en-US" sz="2900" dirty="0">
              <a:latin typeface="Arial" panose="020B0604020202020204" pitchFamily="34" charset="0"/>
              <a:cs typeface="Arial" panose="020B0604020202020204" pitchFamily="34" charset="0"/>
            </a:endParaRPr>
          </a:p>
          <a:p>
            <a:pPr marL="0" indent="0">
              <a:buNone/>
            </a:pPr>
            <a:endParaRPr lang="en-US" sz="29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2900" dirty="0" smtClean="0">
                <a:latin typeface="Arial" panose="020B0604020202020204" pitchFamily="34" charset="0"/>
                <a:cs typeface="Arial" panose="020B0604020202020204" pitchFamily="34" charset="0"/>
              </a:rPr>
              <a:t>Altering </a:t>
            </a:r>
            <a:r>
              <a:rPr lang="en-US" sz="2900" dirty="0">
                <a:latin typeface="Arial" panose="020B0604020202020204" pitchFamily="34" charset="0"/>
                <a:cs typeface="Arial" panose="020B0604020202020204" pitchFamily="34" charset="0"/>
              </a:rPr>
              <a:t>ownership of property without consent. </a:t>
            </a:r>
          </a:p>
          <a:p>
            <a:pPr>
              <a:buFont typeface="Courier New" panose="02070309020205020404" pitchFamily="49" charset="0"/>
              <a:buChar char="o"/>
            </a:pPr>
            <a:endParaRPr lang="en-US" sz="29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4657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a:bodyPr>
          <a:lstStyle/>
          <a:p>
            <a:r>
              <a:rPr lang="en-GB" sz="3600" b="1" dirty="0" smtClean="0">
                <a:solidFill>
                  <a:srgbClr val="0070C0"/>
                </a:solidFill>
                <a:latin typeface="Arial" panose="020B0604020202020204" pitchFamily="34" charset="0"/>
                <a:cs typeface="Arial" panose="020B0604020202020204" pitchFamily="34" charset="0"/>
              </a:rPr>
              <a:t>Types of Financial Abuse</a:t>
            </a:r>
            <a:endParaRPr lang="en-GB" sz="3600" b="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556792"/>
            <a:ext cx="8229600" cy="5040560"/>
          </a:xfrm>
        </p:spPr>
        <p:txBody>
          <a:bodyPr>
            <a:normAutofit fontScale="62500" lnSpcReduction="20000"/>
          </a:bodyPr>
          <a:lstStyle/>
          <a:p>
            <a:pPr>
              <a:buFont typeface="Courier New" panose="02070309020205020404" pitchFamily="49" charset="0"/>
              <a:buChar char="o"/>
            </a:pPr>
            <a:r>
              <a:rPr lang="en-US" sz="3600" dirty="0" smtClean="0">
                <a:latin typeface="Arial" panose="020B0604020202020204" pitchFamily="34" charset="0"/>
                <a:cs typeface="Arial" panose="020B0604020202020204" pitchFamily="34" charset="0"/>
              </a:rPr>
              <a:t>Exerting </a:t>
            </a:r>
            <a:r>
              <a:rPr lang="en-US" sz="3600" dirty="0">
                <a:latin typeface="Arial" panose="020B0604020202020204" pitchFamily="34" charset="0"/>
                <a:cs typeface="Arial" panose="020B0604020202020204" pitchFamily="34" charset="0"/>
              </a:rPr>
              <a:t>undue influence to give away assets. </a:t>
            </a:r>
          </a:p>
          <a:p>
            <a:pPr marL="0" indent="0">
              <a:buNone/>
            </a:pPr>
            <a:endParaRPr lang="en-US" sz="3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dirty="0" smtClean="0">
                <a:latin typeface="Arial" panose="020B0604020202020204" pitchFamily="34" charset="0"/>
                <a:cs typeface="Arial" panose="020B0604020202020204" pitchFamily="34" charset="0"/>
              </a:rPr>
              <a:t>Putting </a:t>
            </a:r>
            <a:r>
              <a:rPr lang="en-US" sz="3600" dirty="0">
                <a:latin typeface="Arial" panose="020B0604020202020204" pitchFamily="34" charset="0"/>
                <a:cs typeface="Arial" panose="020B0604020202020204" pitchFamily="34" charset="0"/>
              </a:rPr>
              <a:t>undue pressure on the person to accept lower-cost / lower quality services in order to preserve more financial resources to be passed to beneficiaries on </a:t>
            </a:r>
            <a:r>
              <a:rPr lang="en-US" sz="3600" dirty="0" smtClean="0">
                <a:latin typeface="Arial" panose="020B0604020202020204" pitchFamily="34" charset="0"/>
                <a:cs typeface="Arial" panose="020B0604020202020204" pitchFamily="34" charset="0"/>
              </a:rPr>
              <a:t>death</a:t>
            </a:r>
          </a:p>
          <a:p>
            <a:pPr marL="0" indent="0">
              <a:buNone/>
            </a:pPr>
            <a:r>
              <a:rPr lang="en-US" sz="3600" dirty="0" smtClean="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dirty="0" smtClean="0">
                <a:latin typeface="Arial" panose="020B0604020202020204" pitchFamily="34" charset="0"/>
                <a:cs typeface="Arial" panose="020B0604020202020204" pitchFamily="34" charset="0"/>
              </a:rPr>
              <a:t>Misuse </a:t>
            </a:r>
            <a:r>
              <a:rPr lang="en-US" sz="3600" dirty="0">
                <a:latin typeface="Arial" panose="020B0604020202020204" pitchFamily="34" charset="0"/>
                <a:cs typeface="Arial" panose="020B0604020202020204" pitchFamily="34" charset="0"/>
              </a:rPr>
              <a:t>of  formal arrangement for finances: DWP Appointee, Lasting Power of Attorney and Court of Protection </a:t>
            </a:r>
            <a:r>
              <a:rPr lang="en-US" sz="3600" dirty="0" smtClean="0">
                <a:latin typeface="Arial" panose="020B0604020202020204" pitchFamily="34" charset="0"/>
                <a:cs typeface="Arial" panose="020B0604020202020204" pitchFamily="34" charset="0"/>
              </a:rPr>
              <a:t>Deputy</a:t>
            </a:r>
            <a:endParaRPr lang="en-US" sz="3600" dirty="0">
              <a:latin typeface="Arial" panose="020B0604020202020204" pitchFamily="34" charset="0"/>
              <a:cs typeface="Arial" panose="020B0604020202020204" pitchFamily="34" charset="0"/>
            </a:endParaRPr>
          </a:p>
          <a:p>
            <a:pPr>
              <a:buFont typeface="Courier New" panose="02070309020205020404" pitchFamily="49" charset="0"/>
              <a:buChar char="o"/>
            </a:pPr>
            <a:endParaRPr lang="en-US" sz="3600" dirty="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dirty="0" err="1">
                <a:latin typeface="Arial" panose="020B0604020202020204" pitchFamily="34" charset="0"/>
                <a:cs typeface="Arial" panose="020B0604020202020204" pitchFamily="34" charset="0"/>
              </a:rPr>
              <a:t>U</a:t>
            </a:r>
            <a:r>
              <a:rPr lang="en-US" sz="3600" dirty="0" err="1" smtClean="0">
                <a:latin typeface="Arial" panose="020B0604020202020204" pitchFamily="34" charset="0"/>
                <a:cs typeface="Arial" panose="020B0604020202020204" pitchFamily="34" charset="0"/>
              </a:rPr>
              <a:t>nauthorised</a:t>
            </a:r>
            <a:r>
              <a:rPr lang="en-US" sz="3600" dirty="0" smtClean="0">
                <a:latin typeface="Arial" panose="020B0604020202020204" pitchFamily="34" charset="0"/>
                <a:cs typeface="Arial" panose="020B0604020202020204" pitchFamily="34" charset="0"/>
              </a:rPr>
              <a:t> use </a:t>
            </a:r>
            <a:r>
              <a:rPr lang="en-US" sz="3600" dirty="0">
                <a:latin typeface="Arial" panose="020B0604020202020204" pitchFamily="34" charset="0"/>
                <a:cs typeface="Arial" panose="020B0604020202020204" pitchFamily="34" charset="0"/>
              </a:rPr>
              <a:t>of a </a:t>
            </a:r>
            <a:r>
              <a:rPr lang="en-US" sz="3600" dirty="0" smtClean="0">
                <a:latin typeface="Arial" panose="020B0604020202020204" pitchFamily="34" charset="0"/>
                <a:cs typeface="Arial" panose="020B0604020202020204" pitchFamily="34" charset="0"/>
              </a:rPr>
              <a:t>store </a:t>
            </a:r>
            <a:r>
              <a:rPr lang="en-US" sz="3600" dirty="0">
                <a:latin typeface="Arial" panose="020B0604020202020204" pitchFamily="34" charset="0"/>
                <a:cs typeface="Arial" panose="020B0604020202020204" pitchFamily="34" charset="0"/>
              </a:rPr>
              <a:t>reward </a:t>
            </a:r>
            <a:r>
              <a:rPr lang="en-US" sz="3600" dirty="0" smtClean="0">
                <a:latin typeface="Arial" panose="020B0604020202020204" pitchFamily="34" charset="0"/>
                <a:cs typeface="Arial" panose="020B0604020202020204" pitchFamily="34" charset="0"/>
              </a:rPr>
              <a:t>card</a:t>
            </a:r>
          </a:p>
          <a:p>
            <a:pPr>
              <a:buFont typeface="Courier New" panose="02070309020205020404" pitchFamily="49" charset="0"/>
              <a:buChar char="o"/>
            </a:pPr>
            <a:endParaRPr lang="en-US" sz="3600" dirty="0" smtClean="0">
              <a:latin typeface="Arial" panose="020B0604020202020204" pitchFamily="34" charset="0"/>
              <a:cs typeface="Arial" panose="020B0604020202020204" pitchFamily="34" charset="0"/>
            </a:endParaRPr>
          </a:p>
          <a:p>
            <a:pPr>
              <a:buFont typeface="Courier New" panose="02070309020205020404" pitchFamily="49" charset="0"/>
              <a:buChar char="o"/>
            </a:pPr>
            <a:r>
              <a:rPr lang="en-US" sz="3600" dirty="0" smtClean="0">
                <a:latin typeface="Arial" panose="020B0604020202020204" pitchFamily="34" charset="0"/>
                <a:cs typeface="Arial" panose="020B0604020202020204" pitchFamily="34" charset="0"/>
              </a:rPr>
              <a:t>Non-payment </a:t>
            </a:r>
            <a:r>
              <a:rPr lang="en-US" sz="3600" dirty="0">
                <a:latin typeface="Arial" panose="020B0604020202020204" pitchFamily="34" charset="0"/>
                <a:cs typeface="Arial" panose="020B0604020202020204" pitchFamily="34" charset="0"/>
              </a:rPr>
              <a:t>of personal allowance to a service user in a residential Home (to buy toiletries, pay for podiatrist or hairdresser)</a:t>
            </a:r>
          </a:p>
          <a:p>
            <a:pPr>
              <a:buFont typeface="Courier New" panose="02070309020205020404" pitchFamily="49" charset="0"/>
              <a:buChar char="o"/>
            </a:pPr>
            <a:endParaRPr lang="en-US" sz="2900" dirty="0" smtClean="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6338719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RBSB Standard Desig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53</TotalTime>
  <Words>1244</Words>
  <Application>Microsoft Office PowerPoint</Application>
  <PresentationFormat>On-screen Show (4:3)</PresentationFormat>
  <Paragraphs>198</Paragraphs>
  <Slides>27</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27</vt:i4>
      </vt:variant>
    </vt:vector>
  </HeadingPairs>
  <TitlesOfParts>
    <vt:vector size="37" baseType="lpstr">
      <vt:lpstr>ＭＳ Ｐゴシック</vt:lpstr>
      <vt:lpstr>Arial</vt:lpstr>
      <vt:lpstr>Calibri</vt:lpstr>
      <vt:lpstr>Constantia</vt:lpstr>
      <vt:lpstr>Courier New</vt:lpstr>
      <vt:lpstr>Trebuchet MS</vt:lpstr>
      <vt:lpstr>Wingdings 2</vt:lpstr>
      <vt:lpstr>Flow</vt:lpstr>
      <vt:lpstr>RBSB Standard Design</vt:lpstr>
      <vt:lpstr>Office Theme</vt:lpstr>
      <vt:lpstr>Basic Introduction to Financial Abuse</vt:lpstr>
      <vt:lpstr>Learning Outcomes</vt:lpstr>
      <vt:lpstr>What is Financial Abuse?</vt:lpstr>
      <vt:lpstr>Types of Financial Abuse</vt:lpstr>
      <vt:lpstr>Types of Financial Abuse</vt:lpstr>
      <vt:lpstr>Types of Financial Abuse</vt:lpstr>
      <vt:lpstr>Types of Financial Abuse</vt:lpstr>
      <vt:lpstr>Types of Financial Abuse</vt:lpstr>
      <vt:lpstr>Types of Financial Abuse</vt:lpstr>
      <vt:lpstr>Types of Financial Abuse</vt:lpstr>
      <vt:lpstr>Prevalence</vt:lpstr>
      <vt:lpstr>Indicators/signs of Financial Abuse</vt:lpstr>
      <vt:lpstr>What are the indicators?</vt:lpstr>
      <vt:lpstr>What are the indicators?</vt:lpstr>
      <vt:lpstr>What are the indicators?</vt:lpstr>
      <vt:lpstr>Barriers to reporting</vt:lpstr>
      <vt:lpstr>Barriers to reporting?</vt:lpstr>
      <vt:lpstr>What can we do about it</vt:lpstr>
      <vt:lpstr>What can we do about it</vt:lpstr>
      <vt:lpstr>Support for those who lack capacity to manage their money</vt:lpstr>
      <vt:lpstr>Support for those who lack capacity to manage their money</vt:lpstr>
      <vt:lpstr>What’s important</vt:lpstr>
      <vt:lpstr>Banking Protocol</vt:lpstr>
      <vt:lpstr>Impact of Financial Abuse</vt:lpstr>
      <vt:lpstr>How to report </vt:lpstr>
      <vt:lpstr>Resources available on the www.rbsab.org  website</vt:lpstr>
      <vt:lpstr>Thank you for taking part!  We will email a link to the evaluation form.  Once completed, we will send you your certificate of attendance.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Abuse</dc:title>
  <dc:creator>Fiona Love-Roberts M</dc:creator>
  <cp:lastModifiedBy>Sean Roebuck</cp:lastModifiedBy>
  <cp:revision>10</cp:revision>
  <dcterms:modified xsi:type="dcterms:W3CDTF">2019-11-26T09:22:27Z</dcterms:modified>
</cp:coreProperties>
</file>